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59"/>
  </p:notesMasterIdLst>
  <p:sldIdLst>
    <p:sldId id="257" r:id="rId3"/>
    <p:sldId id="259" r:id="rId4"/>
    <p:sldId id="260" r:id="rId5"/>
    <p:sldId id="261" r:id="rId6"/>
    <p:sldId id="262" r:id="rId7"/>
    <p:sldId id="266" r:id="rId8"/>
    <p:sldId id="267" r:id="rId9"/>
    <p:sldId id="268" r:id="rId10"/>
    <p:sldId id="269" r:id="rId11"/>
    <p:sldId id="271" r:id="rId12"/>
    <p:sldId id="272" r:id="rId13"/>
    <p:sldId id="296" r:id="rId14"/>
    <p:sldId id="297" r:id="rId15"/>
    <p:sldId id="298" r:id="rId16"/>
    <p:sldId id="301" r:id="rId17"/>
    <p:sldId id="304" r:id="rId18"/>
    <p:sldId id="302" r:id="rId19"/>
    <p:sldId id="303" r:id="rId20"/>
    <p:sldId id="306" r:id="rId21"/>
    <p:sldId id="320" r:id="rId22"/>
    <p:sldId id="321" r:id="rId23"/>
    <p:sldId id="307" r:id="rId24"/>
    <p:sldId id="314" r:id="rId25"/>
    <p:sldId id="308" r:id="rId26"/>
    <p:sldId id="309" r:id="rId27"/>
    <p:sldId id="310" r:id="rId28"/>
    <p:sldId id="311" r:id="rId29"/>
    <p:sldId id="319" r:id="rId30"/>
    <p:sldId id="312" r:id="rId31"/>
    <p:sldId id="313" r:id="rId32"/>
    <p:sldId id="273" r:id="rId33"/>
    <p:sldId id="274" r:id="rId34"/>
    <p:sldId id="275" r:id="rId35"/>
    <p:sldId id="276" r:id="rId36"/>
    <p:sldId id="277" r:id="rId37"/>
    <p:sldId id="278" r:id="rId38"/>
    <p:sldId id="279" r:id="rId39"/>
    <p:sldId id="280" r:id="rId40"/>
    <p:sldId id="281" r:id="rId41"/>
    <p:sldId id="282" r:id="rId42"/>
    <p:sldId id="295" r:id="rId43"/>
    <p:sldId id="283" r:id="rId44"/>
    <p:sldId id="286" r:id="rId45"/>
    <p:sldId id="287" r:id="rId46"/>
    <p:sldId id="288" r:id="rId47"/>
    <p:sldId id="289" r:id="rId48"/>
    <p:sldId id="305" r:id="rId49"/>
    <p:sldId id="315" r:id="rId50"/>
    <p:sldId id="316" r:id="rId51"/>
    <p:sldId id="317" r:id="rId52"/>
    <p:sldId id="318" r:id="rId53"/>
    <p:sldId id="322" r:id="rId54"/>
    <p:sldId id="290" r:id="rId55"/>
    <p:sldId id="291" r:id="rId56"/>
    <p:sldId id="292" r:id="rId57"/>
    <p:sldId id="294" r:id="rId5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01F6E-91F4-492E-AFEA-EEEF250B95CD}" type="datetimeFigureOut">
              <a:rPr lang="el-GR" smtClean="0"/>
              <a:t>10/7/2020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03587F-EA12-43F2-8CCF-C5BDAE5CE15B}" type="slidenum">
              <a:rPr lang="el-GR" smtClean="0"/>
              <a:t>‹#›</a:t>
            </a:fld>
            <a:endParaRPr lang="el-GR"/>
          </a:p>
        </p:txBody>
      </p:sp>
    </p:spTree>
    <p:extLst>
      <p:ext uri="{BB962C8B-B14F-4D97-AF65-F5344CB8AC3E}">
        <p14:creationId xmlns:p14="http://schemas.microsoft.com/office/powerpoint/2010/main" val="224331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530193B-564F-4854-8A52-728F3FB19C85}"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414406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10</a:t>
            </a:fld>
            <a:endParaRPr lang="el-GR" dirty="0"/>
          </a:p>
        </p:txBody>
      </p:sp>
    </p:spTree>
    <p:extLst>
      <p:ext uri="{BB962C8B-B14F-4D97-AF65-F5344CB8AC3E}">
        <p14:creationId xmlns:p14="http://schemas.microsoft.com/office/powerpoint/2010/main" val="3133553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11</a:t>
            </a:fld>
            <a:endParaRPr lang="el-GR" dirty="0"/>
          </a:p>
        </p:txBody>
      </p:sp>
    </p:spTree>
    <p:extLst>
      <p:ext uri="{BB962C8B-B14F-4D97-AF65-F5344CB8AC3E}">
        <p14:creationId xmlns:p14="http://schemas.microsoft.com/office/powerpoint/2010/main" val="182273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12</a:t>
            </a:fld>
            <a:endParaRPr lang="el-GR" dirty="0"/>
          </a:p>
        </p:txBody>
      </p:sp>
    </p:spTree>
    <p:extLst>
      <p:ext uri="{BB962C8B-B14F-4D97-AF65-F5344CB8AC3E}">
        <p14:creationId xmlns:p14="http://schemas.microsoft.com/office/powerpoint/2010/main" val="1822736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13</a:t>
            </a:fld>
            <a:endParaRPr lang="el-GR" dirty="0"/>
          </a:p>
        </p:txBody>
      </p:sp>
    </p:spTree>
    <p:extLst>
      <p:ext uri="{BB962C8B-B14F-4D97-AF65-F5344CB8AC3E}">
        <p14:creationId xmlns:p14="http://schemas.microsoft.com/office/powerpoint/2010/main" val="1822736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14</a:t>
            </a:fld>
            <a:endParaRPr lang="el-GR" dirty="0"/>
          </a:p>
        </p:txBody>
      </p:sp>
    </p:spTree>
    <p:extLst>
      <p:ext uri="{BB962C8B-B14F-4D97-AF65-F5344CB8AC3E}">
        <p14:creationId xmlns:p14="http://schemas.microsoft.com/office/powerpoint/2010/main" val="182273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15</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16</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17</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18</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19</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a:t>
            </a:fld>
            <a:endParaRPr lang="el-GR" dirty="0"/>
          </a:p>
        </p:txBody>
      </p:sp>
    </p:spTree>
    <p:extLst>
      <p:ext uri="{BB962C8B-B14F-4D97-AF65-F5344CB8AC3E}">
        <p14:creationId xmlns:p14="http://schemas.microsoft.com/office/powerpoint/2010/main" val="165764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530193B-564F-4854-8A52-728F3FB19C85}"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88041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530193B-564F-4854-8A52-728F3FB19C85}"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88041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22</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23</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24</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25</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26</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27</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29</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30</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a:t>
            </a:fld>
            <a:endParaRPr lang="el-GR" dirty="0"/>
          </a:p>
        </p:txBody>
      </p:sp>
    </p:spTree>
    <p:extLst>
      <p:ext uri="{BB962C8B-B14F-4D97-AF65-F5344CB8AC3E}">
        <p14:creationId xmlns:p14="http://schemas.microsoft.com/office/powerpoint/2010/main" val="3819176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32</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33</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34</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35</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36</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37</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38</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39</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40</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41</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42</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43</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44</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45</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46</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48</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49</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50</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51</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530193B-564F-4854-8A52-728F3FB19C85}" type="slidenum">
              <a:rPr lang="el-GR" smtClean="0">
                <a:solidFill>
                  <a:prstClr val="black"/>
                </a:solidFill>
              </a:rPr>
              <a:pPr/>
              <a:t>52</a:t>
            </a:fld>
            <a:endParaRPr lang="el-GR" dirty="0">
              <a:solidFill>
                <a:prstClr val="black"/>
              </a:solidFill>
            </a:endParaRPr>
          </a:p>
        </p:txBody>
      </p:sp>
    </p:spTree>
    <p:extLst>
      <p:ext uri="{BB962C8B-B14F-4D97-AF65-F5344CB8AC3E}">
        <p14:creationId xmlns:p14="http://schemas.microsoft.com/office/powerpoint/2010/main" val="249650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53</a:t>
            </a:fld>
            <a:endParaRPr lang="el-GR" dirty="0"/>
          </a:p>
        </p:txBody>
      </p:sp>
    </p:spTree>
    <p:extLst>
      <p:ext uri="{BB962C8B-B14F-4D97-AF65-F5344CB8AC3E}">
        <p14:creationId xmlns:p14="http://schemas.microsoft.com/office/powerpoint/2010/main" val="3781334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54</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55</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56</a:t>
            </a:fld>
            <a:endParaRPr lang="el-GR" dirty="0"/>
          </a:p>
        </p:txBody>
      </p:sp>
    </p:spTree>
    <p:extLst>
      <p:ext uri="{BB962C8B-B14F-4D97-AF65-F5344CB8AC3E}">
        <p14:creationId xmlns:p14="http://schemas.microsoft.com/office/powerpoint/2010/main" val="261967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6</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7</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8</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9</a:t>
            </a:fld>
            <a:endParaRPr lang="el-GR" dirty="0"/>
          </a:p>
        </p:txBody>
      </p:sp>
    </p:spTree>
    <p:extLst>
      <p:ext uri="{BB962C8B-B14F-4D97-AF65-F5344CB8AC3E}">
        <p14:creationId xmlns:p14="http://schemas.microsoft.com/office/powerpoint/2010/main" val="88041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 y="9"/>
            <a:ext cx="7335441"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00300" y="2811058"/>
            <a:ext cx="6743700" cy="1261295"/>
          </a:xfrm>
          <a:solidFill>
            <a:schemeClr val="bg1"/>
          </a:solidFill>
        </p:spPr>
        <p:txBody>
          <a:bodyPr vert="horz" lIns="180000" tIns="180000" rIns="252000" bIns="180000" rtlCol="0" anchor="t">
            <a:noAutofit/>
          </a:bodyPr>
          <a:lstStyle>
            <a:lvl1pPr algn="r">
              <a:lnSpc>
                <a:spcPct val="80000"/>
              </a:lnSpc>
              <a:defRPr lang="en-ZA" sz="4000" b="1" spc="-300" dirty="0"/>
            </a:lvl1pPr>
          </a:lstStyle>
          <a:p>
            <a:pPr lvl="0" algn="r" rtl="0"/>
            <a:r>
              <a:rPr lang="el-GR" dirty="0"/>
              <a:t>Κάντε κλικ για να επεξεργαστείτε τον τίτλο της παρουσίασης</a:t>
            </a:r>
          </a:p>
        </p:txBody>
      </p:sp>
      <p:sp>
        <p:nvSpPr>
          <p:cNvPr id="3" name="Υπότιτλος 2">
            <a:extLst>
              <a:ext uri="{FF2B5EF4-FFF2-40B4-BE49-F238E27FC236}">
                <a16:creationId xmlns:a16="http://schemas.microsoft.com/office/drawing/2014/main" id="{C9980B88-3F4A-4688-9ED0-17EF37E62D93}"/>
              </a:ext>
            </a:extLst>
          </p:cNvPr>
          <p:cNvSpPr>
            <a:spLocks noGrp="1"/>
          </p:cNvSpPr>
          <p:nvPr>
            <p:ph type="subTitle" idx="1"/>
          </p:nvPr>
        </p:nvSpPr>
        <p:spPr>
          <a:xfrm>
            <a:off x="2400302" y="4061048"/>
            <a:ext cx="4935141" cy="580921"/>
          </a:xfrm>
          <a:solidFill>
            <a:schemeClr val="tx1">
              <a:alpha val="80000"/>
            </a:schemeClr>
          </a:solidFill>
        </p:spPr>
        <p:txBody>
          <a:bodyPr vert="horz" lIns="180000" tIns="180000" rIns="180000" bIns="180000" rtlCol="0">
            <a:noAutofit/>
          </a:bodyPr>
          <a:lstStyle>
            <a:lvl1pPr marL="0" indent="0" algn="r">
              <a:buNone/>
              <a:defRPr lang="en-ZA" spc="-50" baseline="0" dirty="0">
                <a:solidFill>
                  <a:schemeClr val="bg1"/>
                </a:solidFill>
              </a:defRPr>
            </a:lvl1pPr>
          </a:lstStyle>
          <a:p>
            <a:pPr marL="266700" lvl="0" indent="-266700" algn="ctr" rtl="0"/>
            <a:r>
              <a:rPr lang="el-GR" smtClean="0"/>
              <a:t>Κάντε κλικ για να επεξεργαστείτε τον υπότιτλο του υποδείγματος</a:t>
            </a:r>
            <a:endParaRPr lang="el-GR" dirty="0"/>
          </a:p>
        </p:txBody>
      </p:sp>
      <p:sp>
        <p:nvSpPr>
          <p:cNvPr id="13" name="Ορθογώνιο 12">
            <a:extLst>
              <a:ext uri="{FF2B5EF4-FFF2-40B4-BE49-F238E27FC236}">
                <a16:creationId xmlns:a16="http://schemas.microsoft.com/office/drawing/2014/main" id="{EC0FBB1B-4F0E-4365-BF27-3150FC6C3B90}"/>
              </a:ext>
            </a:extLst>
          </p:cNvPr>
          <p:cNvSpPr/>
          <p:nvPr userDrawn="1"/>
        </p:nvSpPr>
        <p:spPr>
          <a:xfrm>
            <a:off x="7335082"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4" name="Ορθογώνιο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5" name="Ορθογώνιο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8" name="Ορθογώνιο 7">
            <a:extLst>
              <a:ext uri="{FF2B5EF4-FFF2-40B4-BE49-F238E27FC236}">
                <a16:creationId xmlns:a16="http://schemas.microsoft.com/office/drawing/2014/main" id="{51DD44D8-4A8F-4693-B90A-166855B29D25}"/>
              </a:ext>
            </a:extLst>
          </p:cNvPr>
          <p:cNvSpPr/>
          <p:nvPr userDrawn="1"/>
        </p:nvSpPr>
        <p:spPr>
          <a:xfrm>
            <a:off x="7335443" y="269861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Tree>
    <p:extLst>
      <p:ext uri="{BB962C8B-B14F-4D97-AF65-F5344CB8AC3E}">
        <p14:creationId xmlns:p14="http://schemas.microsoft.com/office/powerpoint/2010/main" val="141438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323854" y="1008000"/>
            <a:ext cx="8504635"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p:nvPr>
        </p:nvSpPr>
        <p:spPr>
          <a:xfrm>
            <a:off x="324000" y="1512000"/>
            <a:ext cx="4104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Θέση κειμένου 4">
            <a:extLst>
              <a:ext uri="{FF2B5EF4-FFF2-40B4-BE49-F238E27FC236}">
                <a16:creationId xmlns:a16="http://schemas.microsoft.com/office/drawing/2014/main" id="{7867C73D-EE16-41D1-B7CE-A35C765E3B8D}"/>
              </a:ext>
            </a:extLst>
          </p:cNvPr>
          <p:cNvSpPr>
            <a:spLocks noGrp="1"/>
          </p:cNvSpPr>
          <p:nvPr>
            <p:ph type="body" sz="quarter" idx="12"/>
          </p:nvPr>
        </p:nvSpPr>
        <p:spPr>
          <a:xfrm>
            <a:off x="4724920" y="1511250"/>
            <a:ext cx="4104085" cy="468000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l-GR" dirty="0">
                <a:solidFill>
                  <a:prstClr val="black">
                    <a:lumMod val="75000"/>
                    <a:lumOff val="25000"/>
                  </a:prstClr>
                </a:solidFill>
              </a:rPr>
              <a:t>Προσθήκη υποσέλιδου</a:t>
            </a:r>
          </a:p>
        </p:txBody>
      </p:sp>
      <p:sp>
        <p:nvSpPr>
          <p:cNvPr id="5" name="Θέση αριθμού διαφάνειας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99836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323854" y="1008000"/>
            <a:ext cx="8504635"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p:nvPr>
        </p:nvSpPr>
        <p:spPr>
          <a:xfrm>
            <a:off x="324000" y="1512000"/>
            <a:ext cx="27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Θέση κειμένου 4">
            <a:extLst>
              <a:ext uri="{FF2B5EF4-FFF2-40B4-BE49-F238E27FC236}">
                <a16:creationId xmlns:a16="http://schemas.microsoft.com/office/drawing/2014/main" id="{16A38E24-EB1C-472F-B631-5DF32F9C4CF5}"/>
              </a:ext>
            </a:extLst>
          </p:cNvPr>
          <p:cNvSpPr>
            <a:spLocks noGrp="1"/>
          </p:cNvSpPr>
          <p:nvPr>
            <p:ph type="body" sz="quarter" idx="12"/>
          </p:nvPr>
        </p:nvSpPr>
        <p:spPr>
          <a:xfrm>
            <a:off x="3226162" y="1511480"/>
            <a:ext cx="2700338" cy="4679249"/>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1" name="Θέση κειμένου 5">
            <a:extLst>
              <a:ext uri="{FF2B5EF4-FFF2-40B4-BE49-F238E27FC236}">
                <a16:creationId xmlns:a16="http://schemas.microsoft.com/office/drawing/2014/main" id="{5B4A252E-78C9-4F76-98A4-A4B580AD072A}"/>
              </a:ext>
            </a:extLst>
          </p:cNvPr>
          <p:cNvSpPr>
            <a:spLocks noGrp="1"/>
          </p:cNvSpPr>
          <p:nvPr>
            <p:ph type="body" sz="quarter" idx="13"/>
          </p:nvPr>
        </p:nvSpPr>
        <p:spPr>
          <a:xfrm>
            <a:off x="6128662" y="1511475"/>
            <a:ext cx="2700338" cy="467925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r>
              <a:rPr lang="el-GR" dirty="0">
                <a:solidFill>
                  <a:prstClr val="black">
                    <a:lumMod val="75000"/>
                    <a:lumOff val="25000"/>
                  </a:prstClr>
                </a:solidFill>
              </a:rPr>
              <a:t>Προσθέστε υποσέλιδο</a:t>
            </a:r>
          </a:p>
        </p:txBody>
      </p:sp>
      <p:sp>
        <p:nvSpPr>
          <p:cNvPr id="6" name="Θέση αριθμού διαφάνειας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2275906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323854" y="1008000"/>
            <a:ext cx="8504635"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p:nvPr>
        </p:nvSpPr>
        <p:spPr>
          <a:xfrm>
            <a:off x="324000" y="1512000"/>
            <a:ext cx="162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Θέση κειμένου 4">
            <a:extLst>
              <a:ext uri="{FF2B5EF4-FFF2-40B4-BE49-F238E27FC236}">
                <a16:creationId xmlns:a16="http://schemas.microsoft.com/office/drawing/2014/main" id="{1F5B3657-F2AE-455A-BF81-1A0C2ACECD20}"/>
              </a:ext>
            </a:extLst>
          </p:cNvPr>
          <p:cNvSpPr>
            <a:spLocks noGrp="1"/>
          </p:cNvSpPr>
          <p:nvPr>
            <p:ph type="body" sz="quarter" idx="12"/>
          </p:nvPr>
        </p:nvSpPr>
        <p:spPr>
          <a:xfrm>
            <a:off x="2044811" y="1512000"/>
            <a:ext cx="1620441" cy="467925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3" name="Θέση κειμένου 5">
            <a:extLst>
              <a:ext uri="{FF2B5EF4-FFF2-40B4-BE49-F238E27FC236}">
                <a16:creationId xmlns:a16="http://schemas.microsoft.com/office/drawing/2014/main" id="{6A983D98-E0AB-429A-9EC2-B50D4216D691}"/>
              </a:ext>
            </a:extLst>
          </p:cNvPr>
          <p:cNvSpPr>
            <a:spLocks noGrp="1"/>
          </p:cNvSpPr>
          <p:nvPr>
            <p:ph type="body" sz="quarter" idx="13"/>
          </p:nvPr>
        </p:nvSpPr>
        <p:spPr>
          <a:xfrm>
            <a:off x="3766061" y="1512000"/>
            <a:ext cx="1620441" cy="467925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5" name="Θέση κειμένου 6">
            <a:extLst>
              <a:ext uri="{FF2B5EF4-FFF2-40B4-BE49-F238E27FC236}">
                <a16:creationId xmlns:a16="http://schemas.microsoft.com/office/drawing/2014/main" id="{755213BF-EF6D-45DC-A01B-DE6C2F23A6D2}"/>
              </a:ext>
            </a:extLst>
          </p:cNvPr>
          <p:cNvSpPr>
            <a:spLocks noGrp="1"/>
          </p:cNvSpPr>
          <p:nvPr>
            <p:ph type="body" sz="quarter" idx="14"/>
          </p:nvPr>
        </p:nvSpPr>
        <p:spPr>
          <a:xfrm>
            <a:off x="5487311" y="1507535"/>
            <a:ext cx="1620441" cy="467925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7" name="Θέση κειμένου 7">
            <a:extLst>
              <a:ext uri="{FF2B5EF4-FFF2-40B4-BE49-F238E27FC236}">
                <a16:creationId xmlns:a16="http://schemas.microsoft.com/office/drawing/2014/main" id="{77D6BBBA-F4A3-45D4-91BC-A405FFDC7C3D}"/>
              </a:ext>
            </a:extLst>
          </p:cNvPr>
          <p:cNvSpPr>
            <a:spLocks noGrp="1"/>
          </p:cNvSpPr>
          <p:nvPr>
            <p:ph type="body" sz="quarter" idx="15"/>
          </p:nvPr>
        </p:nvSpPr>
        <p:spPr>
          <a:xfrm>
            <a:off x="7208561" y="1507535"/>
            <a:ext cx="1620441" cy="4683715"/>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r>
              <a:rPr lang="el-GR" dirty="0">
                <a:solidFill>
                  <a:prstClr val="black">
                    <a:lumMod val="75000"/>
                    <a:lumOff val="25000"/>
                  </a:prstClr>
                </a:solidFill>
              </a:rPr>
              <a:t>Προσθέστε υποσέλιδο</a:t>
            </a:r>
          </a:p>
        </p:txBody>
      </p:sp>
      <p:sp>
        <p:nvSpPr>
          <p:cNvPr id="6" name="Θέση αριθμού διαφάνειας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2064683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5" name="Υπότιτλος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323854" y="1008000"/>
            <a:ext cx="8504635"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υποσέλιδου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r>
              <a:rPr lang="el-GR" dirty="0">
                <a:solidFill>
                  <a:prstClr val="black">
                    <a:lumMod val="75000"/>
                    <a:lumOff val="25000"/>
                  </a:prstClr>
                </a:solidFill>
              </a:rPr>
              <a:t>Προσθήκη υποσέλιδου</a:t>
            </a:r>
          </a:p>
        </p:txBody>
      </p:sp>
      <p:sp>
        <p:nvSpPr>
          <p:cNvPr id="4" name="Θέση αριθμού διαφάνειας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495227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r>
              <a:rPr lang="el-GR" dirty="0">
                <a:solidFill>
                  <a:prstClr val="black">
                    <a:lumMod val="75000"/>
                    <a:lumOff val="25000"/>
                  </a:prstClr>
                </a:solidFill>
              </a:rPr>
              <a:t>Προσθέστε υποσέλιδο</a:t>
            </a:r>
          </a:p>
        </p:txBody>
      </p:sp>
      <p:sp>
        <p:nvSpPr>
          <p:cNvPr id="3" name="Θέση αριθμού διαφάνειας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
        <p:nvSpPr>
          <p:cNvPr id="4" name="Τίτλος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el-GR" smtClean="0"/>
              <a:t>Kλικ για επεξεργασία του τίτλου</a:t>
            </a:r>
            <a:endParaRPr lang="el-GR" dirty="0"/>
          </a:p>
        </p:txBody>
      </p:sp>
    </p:spTree>
    <p:extLst>
      <p:ext uri="{BB962C8B-B14F-4D97-AF65-F5344CB8AC3E}">
        <p14:creationId xmlns:p14="http://schemas.microsoft.com/office/powerpoint/2010/main" val="2604342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Μεγάλη φωτογραφία">
    <p:spTree>
      <p:nvGrpSpPr>
        <p:cNvPr id="1" name=""/>
        <p:cNvGrpSpPr/>
        <p:nvPr/>
      </p:nvGrpSpPr>
      <p:grpSpPr>
        <a:xfrm>
          <a:off x="0" y="0"/>
          <a:ext cx="0" cy="0"/>
          <a:chOff x="0" y="0"/>
          <a:chExt cx="0" cy="0"/>
        </a:xfrm>
      </p:grpSpPr>
      <p:sp>
        <p:nvSpPr>
          <p:cNvPr id="7" name="Θέση εικόνας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9144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572000" y="5359409"/>
            <a:ext cx="4248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dirty="0"/>
              <a:t>Εισαγάγετε τη λεζάντα σας</a:t>
            </a:r>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l-GR" dirty="0">
                <a:solidFill>
                  <a:prstClr val="black">
                    <a:lumMod val="75000"/>
                    <a:lumOff val="25000"/>
                  </a:prstClr>
                </a:solidFill>
              </a:rPr>
              <a:t>Προσθέστε υποσέλιδο</a:t>
            </a:r>
          </a:p>
        </p:txBody>
      </p:sp>
      <p:sp>
        <p:nvSpPr>
          <p:cNvPr id="2" name="Θέση αριθμού διαφάνειας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
        <p:nvSpPr>
          <p:cNvPr id="5" name="Τίτλος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el-GR" smtClean="0"/>
              <a:t>Kλικ για επεξεργασία του τίτλου</a:t>
            </a:r>
            <a:endParaRPr lang="el-GR" dirty="0"/>
          </a:p>
        </p:txBody>
      </p:sp>
    </p:spTree>
    <p:extLst>
      <p:ext uri="{BB962C8B-B14F-4D97-AF65-F5344CB8AC3E}">
        <p14:creationId xmlns:p14="http://schemas.microsoft.com/office/powerpoint/2010/main" val="783785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 y="9"/>
            <a:ext cx="7335441"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00300" y="2811058"/>
            <a:ext cx="6743700" cy="1261295"/>
          </a:xfrm>
          <a:solidFill>
            <a:schemeClr val="bg1"/>
          </a:solidFill>
        </p:spPr>
        <p:txBody>
          <a:bodyPr vert="horz" lIns="180000" tIns="180000" rIns="252000" bIns="180000" rtlCol="0" anchor="t">
            <a:noAutofit/>
          </a:bodyPr>
          <a:lstStyle>
            <a:lvl1pPr algn="r">
              <a:lnSpc>
                <a:spcPct val="80000"/>
              </a:lnSpc>
              <a:defRPr lang="en-ZA" sz="4000" b="1" spc="-300" dirty="0"/>
            </a:lvl1pPr>
          </a:lstStyle>
          <a:p>
            <a:pPr lvl="0" algn="r" rtl="0"/>
            <a:r>
              <a:rPr lang="el-GR" dirty="0"/>
              <a:t>Κάντε κλικ για να επεξεργαστείτε τον τίτλο της παρουσίασης</a:t>
            </a:r>
          </a:p>
        </p:txBody>
      </p:sp>
      <p:sp>
        <p:nvSpPr>
          <p:cNvPr id="3" name="Υπότιτλος 2">
            <a:extLst>
              <a:ext uri="{FF2B5EF4-FFF2-40B4-BE49-F238E27FC236}">
                <a16:creationId xmlns:a16="http://schemas.microsoft.com/office/drawing/2014/main" id="{C9980B88-3F4A-4688-9ED0-17EF37E62D93}"/>
              </a:ext>
            </a:extLst>
          </p:cNvPr>
          <p:cNvSpPr>
            <a:spLocks noGrp="1"/>
          </p:cNvSpPr>
          <p:nvPr>
            <p:ph type="subTitle" idx="1"/>
          </p:nvPr>
        </p:nvSpPr>
        <p:spPr>
          <a:xfrm>
            <a:off x="2400302" y="4061048"/>
            <a:ext cx="4935141" cy="580921"/>
          </a:xfrm>
          <a:solidFill>
            <a:schemeClr val="tx1">
              <a:alpha val="80000"/>
            </a:schemeClr>
          </a:solidFill>
        </p:spPr>
        <p:txBody>
          <a:bodyPr vert="horz" lIns="180000" tIns="180000" rIns="180000" bIns="180000" rtlCol="0">
            <a:noAutofit/>
          </a:bodyPr>
          <a:lstStyle>
            <a:lvl1pPr marL="0" indent="0" algn="r">
              <a:buNone/>
              <a:defRPr lang="en-ZA" spc="-50" baseline="0" dirty="0">
                <a:solidFill>
                  <a:schemeClr val="bg1"/>
                </a:solidFill>
              </a:defRPr>
            </a:lvl1pPr>
          </a:lstStyle>
          <a:p>
            <a:pPr marL="266700" lvl="0" indent="-266700" algn="ctr" rtl="0"/>
            <a:r>
              <a:rPr lang="el-GR" smtClean="0"/>
              <a:t>Κάντε κλικ για να επεξεργαστείτε τον υπότιτλο του υποδείγματος</a:t>
            </a:r>
            <a:endParaRPr lang="el-GR" dirty="0"/>
          </a:p>
        </p:txBody>
      </p:sp>
      <p:sp>
        <p:nvSpPr>
          <p:cNvPr id="13" name="Ορθογώνιο 12">
            <a:extLst>
              <a:ext uri="{FF2B5EF4-FFF2-40B4-BE49-F238E27FC236}">
                <a16:creationId xmlns:a16="http://schemas.microsoft.com/office/drawing/2014/main" id="{EC0FBB1B-4F0E-4365-BF27-3150FC6C3B90}"/>
              </a:ext>
            </a:extLst>
          </p:cNvPr>
          <p:cNvSpPr/>
          <p:nvPr userDrawn="1"/>
        </p:nvSpPr>
        <p:spPr>
          <a:xfrm>
            <a:off x="7335082"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4" name="Ορθογώνιο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5" name="Ορθογώνιο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8" name="Ορθογώνιο 7">
            <a:extLst>
              <a:ext uri="{FF2B5EF4-FFF2-40B4-BE49-F238E27FC236}">
                <a16:creationId xmlns:a16="http://schemas.microsoft.com/office/drawing/2014/main" id="{51DD44D8-4A8F-4693-B90A-166855B29D25}"/>
              </a:ext>
            </a:extLst>
          </p:cNvPr>
          <p:cNvSpPr/>
          <p:nvPr userDrawn="1"/>
        </p:nvSpPr>
        <p:spPr>
          <a:xfrm>
            <a:off x="7335443" y="269861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Tree>
    <p:extLst>
      <p:ext uri="{BB962C8B-B14F-4D97-AF65-F5344CB8AC3E}">
        <p14:creationId xmlns:p14="http://schemas.microsoft.com/office/powerpoint/2010/main" val="1818795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1">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 y="9"/>
            <a:ext cx="7335441"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676777" y="2204792"/>
            <a:ext cx="4467225" cy="1944000"/>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Κάντε κλικ για να επεξεργαστείτε το διαχωριστικό ενοτήτων</a:t>
            </a:r>
          </a:p>
        </p:txBody>
      </p:sp>
      <p:sp>
        <p:nvSpPr>
          <p:cNvPr id="7" name="Υπότιτλος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4676777" y="4148869"/>
            <a:ext cx="4467225"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r>
              <a:rPr lang="el-GR" dirty="0">
                <a:solidFill>
                  <a:prstClr val="black">
                    <a:lumMod val="75000"/>
                    <a:lumOff val="25000"/>
                  </a:prstClr>
                </a:solidFill>
              </a:rPr>
              <a:t>Προσθήκη υποσέλιδου</a:t>
            </a:r>
          </a:p>
        </p:txBody>
      </p:sp>
      <p:sp>
        <p:nvSpPr>
          <p:cNvPr id="8" name="Ορθογώνιο 7">
            <a:extLst>
              <a:ext uri="{FF2B5EF4-FFF2-40B4-BE49-F238E27FC236}">
                <a16:creationId xmlns:a16="http://schemas.microsoft.com/office/drawing/2014/main" id="{51DD44D8-4A8F-4693-B90A-166855B29D25}"/>
              </a:ext>
            </a:extLst>
          </p:cNvPr>
          <p:cNvSpPr/>
          <p:nvPr userDrawn="1"/>
        </p:nvSpPr>
        <p:spPr>
          <a:xfrm>
            <a:off x="7335443" y="524778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3" name="Ορθογώνιο 12">
            <a:extLst>
              <a:ext uri="{FF2B5EF4-FFF2-40B4-BE49-F238E27FC236}">
                <a16:creationId xmlns:a16="http://schemas.microsoft.com/office/drawing/2014/main" id="{EC0FBB1B-4F0E-4365-BF27-3150FC6C3B90}"/>
              </a:ext>
            </a:extLst>
          </p:cNvPr>
          <p:cNvSpPr/>
          <p:nvPr userDrawn="1"/>
        </p:nvSpPr>
        <p:spPr>
          <a:xfrm>
            <a:off x="7335082"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4" name="Ορθογώνιο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5" name="Ορθογώνιο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5" name="Θέση αριθμού διαφάνειας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296300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808561" y="9"/>
            <a:ext cx="7335441"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3" name="Τίτλος 1">
            <a:extLst>
              <a:ext uri="{FF2B5EF4-FFF2-40B4-BE49-F238E27FC236}">
                <a16:creationId xmlns:a16="http://schemas.microsoft.com/office/drawing/2014/main" id="{E473AB13-DFF9-4538-9907-E261659E0E01}"/>
              </a:ext>
            </a:extLst>
          </p:cNvPr>
          <p:cNvSpPr>
            <a:spLocks noGrp="1"/>
          </p:cNvSpPr>
          <p:nvPr>
            <p:ph type="title" hasCustomPrompt="1"/>
          </p:nvPr>
        </p:nvSpPr>
        <p:spPr>
          <a:xfrm>
            <a:off x="-1275" y="2156226"/>
            <a:ext cx="4468500" cy="1958400"/>
          </a:xfrm>
          <a:solidFill>
            <a:schemeClr val="bg1"/>
          </a:solidFill>
        </p:spPr>
        <p:txBody>
          <a:bodyPr lIns="252000" tIns="180000" rIns="180000" bIns="180000" rtlCol="0"/>
          <a:lstStyle>
            <a:lvl1pPr>
              <a:defRPr sz="4000" b="1" spc="-300">
                <a:solidFill>
                  <a:schemeClr val="tx1">
                    <a:lumMod val="75000"/>
                    <a:lumOff val="25000"/>
                  </a:schemeClr>
                </a:solidFill>
                <a:latin typeface="+mj-lt"/>
              </a:defRPr>
            </a:lvl1pPr>
          </a:lstStyle>
          <a:p>
            <a:pPr rtl="0"/>
            <a:r>
              <a:rPr lang="el-GR" dirty="0"/>
              <a:t>Κάντε κλικ για να επεξεργαστείτε το διαχωριστικό ενοτήτων</a:t>
            </a:r>
          </a:p>
        </p:txBody>
      </p:sp>
      <p:sp>
        <p:nvSpPr>
          <p:cNvPr id="7" name="Υπότιτλος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2" y="4110769"/>
            <a:ext cx="4467225"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r>
              <a:rPr lang="el-GR" dirty="0">
                <a:solidFill>
                  <a:prstClr val="black">
                    <a:lumMod val="75000"/>
                    <a:lumOff val="25000"/>
                  </a:prstClr>
                </a:solidFill>
              </a:rPr>
              <a:t>Προσθήκη υποσέλιδου</a:t>
            </a:r>
          </a:p>
        </p:txBody>
      </p:sp>
      <p:sp>
        <p:nvSpPr>
          <p:cNvPr id="8" name="Ορθογώνιο 7">
            <a:extLst>
              <a:ext uri="{FF2B5EF4-FFF2-40B4-BE49-F238E27FC236}">
                <a16:creationId xmlns:a16="http://schemas.microsoft.com/office/drawing/2014/main" id="{51DD44D8-4A8F-4693-B90A-166855B29D25}"/>
              </a:ext>
            </a:extLst>
          </p:cNvPr>
          <p:cNvSpPr/>
          <p:nvPr userDrawn="1"/>
        </p:nvSpPr>
        <p:spPr>
          <a:xfrm>
            <a:off x="2" y="5209682"/>
            <a:ext cx="1808559"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srgbClr val="FFFFFF"/>
              </a:solidFill>
            </a:endParaRPr>
          </a:p>
        </p:txBody>
      </p:sp>
      <p:sp>
        <p:nvSpPr>
          <p:cNvPr id="13" name="Ορθογώνιο 12">
            <a:extLst>
              <a:ext uri="{FF2B5EF4-FFF2-40B4-BE49-F238E27FC236}">
                <a16:creationId xmlns:a16="http://schemas.microsoft.com/office/drawing/2014/main" id="{EC0FBB1B-4F0E-4365-BF27-3150FC6C3B90}"/>
              </a:ext>
            </a:extLst>
          </p:cNvPr>
          <p:cNvSpPr/>
          <p:nvPr userDrawn="1"/>
        </p:nvSpPr>
        <p:spPr>
          <a:xfrm>
            <a:off x="7335082"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4" name="Ορθογώνιο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5" name="Ορθογώνιο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5" name="Θέση αριθμού διαφάνειας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1350892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1">
    <p:spTree>
      <p:nvGrpSpPr>
        <p:cNvPr id="1" name=""/>
        <p:cNvGrpSpPr/>
        <p:nvPr/>
      </p:nvGrpSpPr>
      <p:grpSpPr>
        <a:xfrm>
          <a:off x="0" y="0"/>
          <a:ext cx="0" cy="0"/>
          <a:chOff x="0" y="0"/>
          <a:chExt cx="0" cy="0"/>
        </a:xfrm>
      </p:grpSpPr>
      <p:sp>
        <p:nvSpPr>
          <p:cNvPr id="7" name="Θέση εικόνας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4572000" y="-1"/>
            <a:ext cx="4572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a16="http://schemas.microsoft.com/office/drawing/2014/main" id="{40EE479C-D1F6-4BAC-80D2-90EF74E3261A}"/>
              </a:ext>
            </a:extLst>
          </p:cNvPr>
          <p:cNvSpPr>
            <a:spLocks noGrp="1"/>
          </p:cNvSpPr>
          <p:nvPr>
            <p:ph type="title" hasCustomPrompt="1"/>
          </p:nvPr>
        </p:nvSpPr>
        <p:spPr>
          <a:xfrm>
            <a:off x="5333850" y="3802899"/>
            <a:ext cx="3486150" cy="985000"/>
          </a:xfrm>
          <a:solidFill>
            <a:schemeClr val="bg1"/>
          </a:solidFill>
        </p:spPr>
        <p:txBody>
          <a:bodyPr lIns="180000" tIns="180000" rIns="180000" bIns="180000" rtlCol="0"/>
          <a:lstStyle>
            <a:lvl1pPr algn="r">
              <a:defRPr sz="4000" b="1" spc="-300">
                <a:solidFill>
                  <a:schemeClr val="tx1">
                    <a:lumMod val="75000"/>
                    <a:lumOff val="25000"/>
                  </a:schemeClr>
                </a:solidFill>
              </a:defRPr>
            </a:lvl1pPr>
          </a:lstStyle>
          <a:p>
            <a:pPr rtl="0"/>
            <a:r>
              <a:rPr lang="el-GR" dirty="0"/>
              <a:t>Επεξεργασία τίτλου σελίδας</a:t>
            </a:r>
          </a:p>
        </p:txBody>
      </p:sp>
      <p:sp>
        <p:nvSpPr>
          <p:cNvPr id="10" name="Υπότιτλος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333850" y="4787900"/>
            <a:ext cx="348615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p:nvPr>
        </p:nvSpPr>
        <p:spPr>
          <a:xfrm>
            <a:off x="324000" y="2668686"/>
            <a:ext cx="4104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l-GR" dirty="0">
                <a:solidFill>
                  <a:prstClr val="black">
                    <a:lumMod val="75000"/>
                    <a:lumOff val="25000"/>
                  </a:prstClr>
                </a:solidFill>
              </a:rPr>
              <a:t>Προσθήκη υποσέλιδου</a:t>
            </a:r>
          </a:p>
        </p:txBody>
      </p:sp>
      <p:sp>
        <p:nvSpPr>
          <p:cNvPr id="5" name="Θέση αριθμού διαφάνειας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
        <p:nvSpPr>
          <p:cNvPr id="8" name="Ορθογώνιο 7">
            <a:extLst>
              <a:ext uri="{FF2B5EF4-FFF2-40B4-BE49-F238E27FC236}">
                <a16:creationId xmlns:a16="http://schemas.microsoft.com/office/drawing/2014/main" id="{1508F53F-6AA2-4060-904A-BC90211DC043}"/>
              </a:ext>
            </a:extLst>
          </p:cNvPr>
          <p:cNvSpPr/>
          <p:nvPr userDrawn="1"/>
        </p:nvSpPr>
        <p:spPr>
          <a:xfrm>
            <a:off x="7011443" y="3700775"/>
            <a:ext cx="1808559"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srgbClr val="FFFFFF"/>
              </a:solidFill>
            </a:endParaRPr>
          </a:p>
        </p:txBody>
      </p:sp>
    </p:spTree>
    <p:extLst>
      <p:ext uri="{BB962C8B-B14F-4D97-AF65-F5344CB8AC3E}">
        <p14:creationId xmlns:p14="http://schemas.microsoft.com/office/powerpoint/2010/main" val="403334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1">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 y="9"/>
            <a:ext cx="7335441"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676777" y="2204792"/>
            <a:ext cx="4467225" cy="1944000"/>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Κάντε κλικ για να επεξεργαστείτε το διαχωριστικό ενοτήτων</a:t>
            </a:r>
          </a:p>
        </p:txBody>
      </p:sp>
      <p:sp>
        <p:nvSpPr>
          <p:cNvPr id="7" name="Υπότιτλος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4676777" y="4148869"/>
            <a:ext cx="4467225"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r>
              <a:rPr lang="el-GR" dirty="0">
                <a:solidFill>
                  <a:prstClr val="black">
                    <a:lumMod val="75000"/>
                    <a:lumOff val="25000"/>
                  </a:prstClr>
                </a:solidFill>
              </a:rPr>
              <a:t>Προσθήκη υποσέλιδου</a:t>
            </a:r>
          </a:p>
        </p:txBody>
      </p:sp>
      <p:sp>
        <p:nvSpPr>
          <p:cNvPr id="8" name="Ορθογώνιο 7">
            <a:extLst>
              <a:ext uri="{FF2B5EF4-FFF2-40B4-BE49-F238E27FC236}">
                <a16:creationId xmlns:a16="http://schemas.microsoft.com/office/drawing/2014/main" id="{51DD44D8-4A8F-4693-B90A-166855B29D25}"/>
              </a:ext>
            </a:extLst>
          </p:cNvPr>
          <p:cNvSpPr/>
          <p:nvPr userDrawn="1"/>
        </p:nvSpPr>
        <p:spPr>
          <a:xfrm>
            <a:off x="7335443" y="524778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3" name="Ορθογώνιο 12">
            <a:extLst>
              <a:ext uri="{FF2B5EF4-FFF2-40B4-BE49-F238E27FC236}">
                <a16:creationId xmlns:a16="http://schemas.microsoft.com/office/drawing/2014/main" id="{EC0FBB1B-4F0E-4365-BF27-3150FC6C3B90}"/>
              </a:ext>
            </a:extLst>
          </p:cNvPr>
          <p:cNvSpPr/>
          <p:nvPr userDrawn="1"/>
        </p:nvSpPr>
        <p:spPr>
          <a:xfrm>
            <a:off x="7335082"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4" name="Ορθογώνιο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5" name="Ορθογώνιο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5" name="Θέση αριθμού διαφάνειας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3522216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2">
    <p:spTree>
      <p:nvGrpSpPr>
        <p:cNvPr id="1" name=""/>
        <p:cNvGrpSpPr/>
        <p:nvPr/>
      </p:nvGrpSpPr>
      <p:grpSpPr>
        <a:xfrm>
          <a:off x="0" y="0"/>
          <a:ext cx="0" cy="0"/>
          <a:chOff x="0" y="0"/>
          <a:chExt cx="0" cy="0"/>
        </a:xfrm>
      </p:grpSpPr>
      <p:sp>
        <p:nvSpPr>
          <p:cNvPr id="7" name="Θέση εικόνας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4572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a16="http://schemas.microsoft.com/office/drawing/2014/main" id="{40EE479C-D1F6-4BAC-80D2-90EF74E3261A}"/>
              </a:ext>
            </a:extLst>
          </p:cNvPr>
          <p:cNvSpPr>
            <a:spLocks noGrp="1"/>
          </p:cNvSpPr>
          <p:nvPr>
            <p:ph type="title" hasCustomPrompt="1"/>
          </p:nvPr>
        </p:nvSpPr>
        <p:spPr>
          <a:xfrm>
            <a:off x="3838577" y="1869804"/>
            <a:ext cx="4981425" cy="1124345"/>
          </a:xfrm>
          <a:solidFill>
            <a:schemeClr val="bg1">
              <a:lumMod val="95000"/>
            </a:schemeClr>
          </a:solidFill>
        </p:spPr>
        <p:txBody>
          <a:bodyPr lIns="180000" tIns="180000" rIns="180000" bIns="180000" rtlCol="0"/>
          <a:lstStyle>
            <a:lvl1pPr algn="l">
              <a:lnSpc>
                <a:spcPct val="80000"/>
              </a:lnSpc>
              <a:defRPr sz="4000" b="1" spc="-300">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838750" y="2994150"/>
            <a:ext cx="4981220"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p:nvPr>
        </p:nvSpPr>
        <p:spPr>
          <a:xfrm>
            <a:off x="4716000" y="3763657"/>
            <a:ext cx="4104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l-GR" dirty="0">
                <a:solidFill>
                  <a:prstClr val="black">
                    <a:lumMod val="75000"/>
                    <a:lumOff val="25000"/>
                  </a:prstClr>
                </a:solidFill>
              </a:rPr>
              <a:t>Προσθήκη υποσέλιδου</a:t>
            </a:r>
          </a:p>
        </p:txBody>
      </p:sp>
      <p:sp>
        <p:nvSpPr>
          <p:cNvPr id="5" name="Θέση αριθμού διαφάνειας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
        <p:nvSpPr>
          <p:cNvPr id="8" name="Ορθογώνιο 7">
            <a:extLst>
              <a:ext uri="{FF2B5EF4-FFF2-40B4-BE49-F238E27FC236}">
                <a16:creationId xmlns:a16="http://schemas.microsoft.com/office/drawing/2014/main" id="{FA5285E0-8F27-49C4-AADF-92A3B72D41FD}"/>
              </a:ext>
            </a:extLst>
          </p:cNvPr>
          <p:cNvSpPr/>
          <p:nvPr userDrawn="1"/>
        </p:nvSpPr>
        <p:spPr>
          <a:xfrm>
            <a:off x="7331873" y="1762069"/>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srgbClr val="FFFFFF"/>
              </a:solidFill>
            </a:endParaRPr>
          </a:p>
        </p:txBody>
      </p:sp>
    </p:spTree>
    <p:extLst>
      <p:ext uri="{BB962C8B-B14F-4D97-AF65-F5344CB8AC3E}">
        <p14:creationId xmlns:p14="http://schemas.microsoft.com/office/powerpoint/2010/main" val="1456107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288DD7-6DAF-436D-B04A-EBCCAA36917C}"/>
              </a:ext>
            </a:extLst>
          </p:cNvPr>
          <p:cNvSpPr>
            <a:spLocks noGrp="1"/>
          </p:cNvSpPr>
          <p:nvPr>
            <p:ph type="title" hasCustomPrompt="1"/>
          </p:nvPr>
        </p:nvSpPr>
        <p:spPr>
          <a:xfrm>
            <a:off x="324000" y="432000"/>
            <a:ext cx="8505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323854" y="1008000"/>
            <a:ext cx="8504635"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Αριστερή θέση σύγκρισης 1">
            <a:extLst>
              <a:ext uri="{FF2B5EF4-FFF2-40B4-BE49-F238E27FC236}">
                <a16:creationId xmlns:a16="http://schemas.microsoft.com/office/drawing/2014/main" id="{9322B50D-6A7D-41C6-BA57-613BC231DF36}"/>
              </a:ext>
            </a:extLst>
          </p:cNvPr>
          <p:cNvSpPr>
            <a:spLocks noGrp="1"/>
          </p:cNvSpPr>
          <p:nvPr>
            <p:ph type="body" idx="1"/>
          </p:nvPr>
        </p:nvSpPr>
        <p:spPr>
          <a:xfrm>
            <a:off x="324000" y="1515834"/>
            <a:ext cx="4104000" cy="360000"/>
          </a:xfrm>
        </p:spPr>
        <p:txBody>
          <a:bodyPr rtlCol="0" anchor="t"/>
          <a:lstStyle>
            <a:lvl1pPr marL="0" indent="0">
              <a:buNone/>
              <a:defRPr sz="2400" b="1" spc="-40"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smtClean="0"/>
              <a:t>Kλικ για επεξεργασία των στυλ του υποδείγματος</a:t>
            </a:r>
          </a:p>
        </p:txBody>
      </p:sp>
      <p:sp>
        <p:nvSpPr>
          <p:cNvPr id="4" name="Θέση περιεχομένου 2">
            <a:extLst>
              <a:ext uri="{FF2B5EF4-FFF2-40B4-BE49-F238E27FC236}">
                <a16:creationId xmlns:a16="http://schemas.microsoft.com/office/drawing/2014/main" id="{9FD584DA-F775-47B8-A1D7-6556AD5FCBD2}"/>
              </a:ext>
            </a:extLst>
          </p:cNvPr>
          <p:cNvSpPr>
            <a:spLocks noGrp="1"/>
          </p:cNvSpPr>
          <p:nvPr>
            <p:ph sz="half" idx="2"/>
          </p:nvPr>
        </p:nvSpPr>
        <p:spPr>
          <a:xfrm>
            <a:off x="324000" y="2023668"/>
            <a:ext cx="4104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2" name="Αριστερή θέση σύγκρισης 2">
            <a:extLst>
              <a:ext uri="{FF2B5EF4-FFF2-40B4-BE49-F238E27FC236}">
                <a16:creationId xmlns:a16="http://schemas.microsoft.com/office/drawing/2014/main" id="{78A963F8-6F6E-440E-B3B3-DDE13C083A36}"/>
              </a:ext>
            </a:extLst>
          </p:cNvPr>
          <p:cNvSpPr>
            <a:spLocks noGrp="1"/>
          </p:cNvSpPr>
          <p:nvPr>
            <p:ph type="body" sz="quarter" idx="13"/>
          </p:nvPr>
        </p:nvSpPr>
        <p:spPr>
          <a:xfrm>
            <a:off x="4725000" y="1516368"/>
            <a:ext cx="4104000" cy="358775"/>
          </a:xfrm>
        </p:spPr>
        <p:txBody>
          <a:bodyPr rtlCol="0"/>
          <a:lstStyle>
            <a:lvl1pPr marL="0" indent="0">
              <a:buNone/>
              <a:defRPr sz="2400" b="1" spc="-40" baseline="0"/>
            </a:lvl1pPr>
          </a:lstStyle>
          <a:p>
            <a:pPr lvl="0" rtl="0"/>
            <a:r>
              <a:rPr lang="el-GR" smtClean="0"/>
              <a:t>Kλικ για επεξεργασία των στυλ του υποδείγματος</a:t>
            </a:r>
          </a:p>
        </p:txBody>
      </p:sp>
      <p:sp>
        <p:nvSpPr>
          <p:cNvPr id="8" name="Θέση κειμένου 4">
            <a:extLst>
              <a:ext uri="{FF2B5EF4-FFF2-40B4-BE49-F238E27FC236}">
                <a16:creationId xmlns:a16="http://schemas.microsoft.com/office/drawing/2014/main" id="{DF0A5256-B267-47DA-858A-0F3867CB6139}"/>
              </a:ext>
            </a:extLst>
          </p:cNvPr>
          <p:cNvSpPr>
            <a:spLocks noGrp="1"/>
          </p:cNvSpPr>
          <p:nvPr>
            <p:ph type="body" sz="quarter" idx="12"/>
          </p:nvPr>
        </p:nvSpPr>
        <p:spPr>
          <a:xfrm>
            <a:off x="4724920" y="2020362"/>
            <a:ext cx="4104085" cy="4170891"/>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Θέση υποσέλιδου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r>
              <a:rPr lang="el-GR" dirty="0">
                <a:solidFill>
                  <a:prstClr val="black">
                    <a:lumMod val="75000"/>
                    <a:lumOff val="25000"/>
                  </a:prstClr>
                </a:solidFill>
              </a:rPr>
              <a:t>Προσθήκη υποσέλιδου</a:t>
            </a:r>
          </a:p>
        </p:txBody>
      </p:sp>
      <p:sp>
        <p:nvSpPr>
          <p:cNvPr id="6" name="Θέση αριθμού διαφάνειας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3376592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Μεγάλη φωτογραφία">
    <p:spTree>
      <p:nvGrpSpPr>
        <p:cNvPr id="1" name=""/>
        <p:cNvGrpSpPr/>
        <p:nvPr/>
      </p:nvGrpSpPr>
      <p:grpSpPr>
        <a:xfrm>
          <a:off x="0" y="0"/>
          <a:ext cx="0" cy="0"/>
          <a:chOff x="0" y="0"/>
          <a:chExt cx="0" cy="0"/>
        </a:xfrm>
      </p:grpSpPr>
      <p:sp>
        <p:nvSpPr>
          <p:cNvPr id="7" name="Θέση εικόνας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9144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572000" y="5359409"/>
            <a:ext cx="4248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dirty="0"/>
              <a:t>Εισαγάγετε τη λεζάντα σας</a:t>
            </a:r>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l-GR" dirty="0">
                <a:solidFill>
                  <a:prstClr val="black">
                    <a:lumMod val="75000"/>
                    <a:lumOff val="25000"/>
                  </a:prstClr>
                </a:solidFill>
              </a:rPr>
              <a:t>Προσθέστε υποσέλιδο</a:t>
            </a:r>
          </a:p>
        </p:txBody>
      </p:sp>
      <p:sp>
        <p:nvSpPr>
          <p:cNvPr id="2" name="Θέση αριθμού διαφάνειας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
        <p:nvSpPr>
          <p:cNvPr id="5" name="Τίτλος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el-GR" smtClean="0"/>
              <a:t>Kλικ για επεξεργασία του τίτλου</a:t>
            </a:r>
            <a:endParaRPr lang="el-GR" dirty="0"/>
          </a:p>
        </p:txBody>
      </p:sp>
    </p:spTree>
    <p:extLst>
      <p:ext uri="{BB962C8B-B14F-4D97-AF65-F5344CB8AC3E}">
        <p14:creationId xmlns:p14="http://schemas.microsoft.com/office/powerpoint/2010/main" val="1511121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Ευχαριστούμε">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4" y="9"/>
            <a:ext cx="7335077"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43650" y="2798354"/>
            <a:ext cx="2800350" cy="1013684"/>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Ευχαριστούμε</a:t>
            </a:r>
          </a:p>
        </p:txBody>
      </p:sp>
      <p:sp>
        <p:nvSpPr>
          <p:cNvPr id="9" name="Θέση κειμένου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6343654" y="3957705"/>
            <a:ext cx="2182757"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Πλήρες όνομα</a:t>
            </a:r>
          </a:p>
        </p:txBody>
      </p:sp>
      <p:sp>
        <p:nvSpPr>
          <p:cNvPr id="10" name="Θέση κειμένου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6343654" y="4306722"/>
            <a:ext cx="2182757"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Αριθμός τηλεφώνου</a:t>
            </a:r>
          </a:p>
        </p:txBody>
      </p:sp>
      <p:sp>
        <p:nvSpPr>
          <p:cNvPr id="11" name="Θέση κειμένου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6343654" y="4655739"/>
            <a:ext cx="2182757" cy="316800"/>
          </a:xfrm>
          <a:solidFill>
            <a:schemeClr val="tx1">
              <a:lumMod val="75000"/>
              <a:lumOff val="25000"/>
            </a:schemeClr>
          </a:solidFill>
        </p:spPr>
        <p:txBody>
          <a:bodyPr rIns="72000" rtlCol="0" anchor="ctr"/>
          <a:lstStyle>
            <a:lvl1pPr marL="0" indent="0" algn="r">
              <a:lnSpc>
                <a:spcPct val="80000"/>
              </a:lnSpc>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Email ή όνομα χρήστη μέσου κοινωνικής δικτύωσης</a:t>
            </a:r>
          </a:p>
        </p:txBody>
      </p:sp>
      <p:sp>
        <p:nvSpPr>
          <p:cNvPr id="12" name="Θέση κειμένου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6343654" y="5004756"/>
            <a:ext cx="2182757"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Τοποθεσία Web εταιρείας</a:t>
            </a:r>
          </a:p>
        </p:txBody>
      </p:sp>
      <p:sp>
        <p:nvSpPr>
          <p:cNvPr id="15" name="Ορθογώνιο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4" name="Ορθογώνιο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3" name="Ορθογώνιο 12">
            <a:extLst>
              <a:ext uri="{FF2B5EF4-FFF2-40B4-BE49-F238E27FC236}">
                <a16:creationId xmlns:a16="http://schemas.microsoft.com/office/drawing/2014/main" id="{EC0FBB1B-4F0E-4365-BF27-3150FC6C3B90}"/>
              </a:ext>
            </a:extLst>
          </p:cNvPr>
          <p:cNvSpPr/>
          <p:nvPr userDrawn="1"/>
        </p:nvSpPr>
        <p:spPr>
          <a:xfrm>
            <a:off x="7335082"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8" name="Ορθογώνιο 7">
            <a:extLst>
              <a:ext uri="{FF2B5EF4-FFF2-40B4-BE49-F238E27FC236}">
                <a16:creationId xmlns:a16="http://schemas.microsoft.com/office/drawing/2014/main" id="{51DD44D8-4A8F-4693-B90A-166855B29D25}"/>
              </a:ext>
            </a:extLst>
          </p:cNvPr>
          <p:cNvSpPr/>
          <p:nvPr userDrawn="1"/>
        </p:nvSpPr>
        <p:spPr>
          <a:xfrm>
            <a:off x="6343650" y="2685912"/>
            <a:ext cx="280035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5" name="Θέση αριθμού διαφάνειας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70487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23854" y="1008000"/>
            <a:ext cx="8504635"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r>
              <a:rPr lang="el-GR" dirty="0">
                <a:solidFill>
                  <a:prstClr val="black">
                    <a:lumMod val="75000"/>
                    <a:lumOff val="25000"/>
                  </a:prstClr>
                </a:solidFill>
              </a:rPr>
              <a:t>Προσθήκη υποσέλιδου</a:t>
            </a:r>
          </a:p>
        </p:txBody>
      </p:sp>
      <p:sp>
        <p:nvSpPr>
          <p:cNvPr id="5" name="Θέση αριθμού διαφάνειας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3250237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323854" y="1008000"/>
            <a:ext cx="8504635"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p:nvPr>
        </p:nvSpPr>
        <p:spPr>
          <a:xfrm>
            <a:off x="324000" y="1512000"/>
            <a:ext cx="4104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Θέση κειμένου 4">
            <a:extLst>
              <a:ext uri="{FF2B5EF4-FFF2-40B4-BE49-F238E27FC236}">
                <a16:creationId xmlns:a16="http://schemas.microsoft.com/office/drawing/2014/main" id="{7867C73D-EE16-41D1-B7CE-A35C765E3B8D}"/>
              </a:ext>
            </a:extLst>
          </p:cNvPr>
          <p:cNvSpPr>
            <a:spLocks noGrp="1"/>
          </p:cNvSpPr>
          <p:nvPr>
            <p:ph type="body" sz="quarter" idx="12"/>
          </p:nvPr>
        </p:nvSpPr>
        <p:spPr>
          <a:xfrm>
            <a:off x="4724920" y="1511250"/>
            <a:ext cx="4104085" cy="468000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l-GR" dirty="0">
                <a:solidFill>
                  <a:prstClr val="black">
                    <a:lumMod val="75000"/>
                    <a:lumOff val="25000"/>
                  </a:prstClr>
                </a:solidFill>
              </a:rPr>
              <a:t>Προσθήκη υποσέλιδου</a:t>
            </a:r>
          </a:p>
        </p:txBody>
      </p:sp>
      <p:sp>
        <p:nvSpPr>
          <p:cNvPr id="5" name="Θέση αριθμού διαφάνειας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3951567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323854" y="1008000"/>
            <a:ext cx="8504635"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p:nvPr>
        </p:nvSpPr>
        <p:spPr>
          <a:xfrm>
            <a:off x="324000" y="1512000"/>
            <a:ext cx="27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Θέση κειμένου 4">
            <a:extLst>
              <a:ext uri="{FF2B5EF4-FFF2-40B4-BE49-F238E27FC236}">
                <a16:creationId xmlns:a16="http://schemas.microsoft.com/office/drawing/2014/main" id="{16A38E24-EB1C-472F-B631-5DF32F9C4CF5}"/>
              </a:ext>
            </a:extLst>
          </p:cNvPr>
          <p:cNvSpPr>
            <a:spLocks noGrp="1"/>
          </p:cNvSpPr>
          <p:nvPr>
            <p:ph type="body" sz="quarter" idx="12"/>
          </p:nvPr>
        </p:nvSpPr>
        <p:spPr>
          <a:xfrm>
            <a:off x="3226162" y="1511480"/>
            <a:ext cx="2700338" cy="4679249"/>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1" name="Θέση κειμένου 5">
            <a:extLst>
              <a:ext uri="{FF2B5EF4-FFF2-40B4-BE49-F238E27FC236}">
                <a16:creationId xmlns:a16="http://schemas.microsoft.com/office/drawing/2014/main" id="{5B4A252E-78C9-4F76-98A4-A4B580AD072A}"/>
              </a:ext>
            </a:extLst>
          </p:cNvPr>
          <p:cNvSpPr>
            <a:spLocks noGrp="1"/>
          </p:cNvSpPr>
          <p:nvPr>
            <p:ph type="body" sz="quarter" idx="13"/>
          </p:nvPr>
        </p:nvSpPr>
        <p:spPr>
          <a:xfrm>
            <a:off x="6128662" y="1511475"/>
            <a:ext cx="2700338" cy="467925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r>
              <a:rPr lang="el-GR" dirty="0">
                <a:solidFill>
                  <a:prstClr val="black">
                    <a:lumMod val="75000"/>
                    <a:lumOff val="25000"/>
                  </a:prstClr>
                </a:solidFill>
              </a:rPr>
              <a:t>Προσθέστε υποσέλιδο</a:t>
            </a:r>
          </a:p>
        </p:txBody>
      </p:sp>
      <p:sp>
        <p:nvSpPr>
          <p:cNvPr id="6" name="Θέση αριθμού διαφάνειας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1609338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323854" y="1008000"/>
            <a:ext cx="8504635"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p:nvPr>
        </p:nvSpPr>
        <p:spPr>
          <a:xfrm>
            <a:off x="324000" y="1512000"/>
            <a:ext cx="162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Θέση κειμένου 4">
            <a:extLst>
              <a:ext uri="{FF2B5EF4-FFF2-40B4-BE49-F238E27FC236}">
                <a16:creationId xmlns:a16="http://schemas.microsoft.com/office/drawing/2014/main" id="{1F5B3657-F2AE-455A-BF81-1A0C2ACECD20}"/>
              </a:ext>
            </a:extLst>
          </p:cNvPr>
          <p:cNvSpPr>
            <a:spLocks noGrp="1"/>
          </p:cNvSpPr>
          <p:nvPr>
            <p:ph type="body" sz="quarter" idx="12"/>
          </p:nvPr>
        </p:nvSpPr>
        <p:spPr>
          <a:xfrm>
            <a:off x="2044811" y="1512000"/>
            <a:ext cx="1620441" cy="467925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3" name="Θέση κειμένου 5">
            <a:extLst>
              <a:ext uri="{FF2B5EF4-FFF2-40B4-BE49-F238E27FC236}">
                <a16:creationId xmlns:a16="http://schemas.microsoft.com/office/drawing/2014/main" id="{6A983D98-E0AB-429A-9EC2-B50D4216D691}"/>
              </a:ext>
            </a:extLst>
          </p:cNvPr>
          <p:cNvSpPr>
            <a:spLocks noGrp="1"/>
          </p:cNvSpPr>
          <p:nvPr>
            <p:ph type="body" sz="quarter" idx="13"/>
          </p:nvPr>
        </p:nvSpPr>
        <p:spPr>
          <a:xfrm>
            <a:off x="3766061" y="1512000"/>
            <a:ext cx="1620441" cy="467925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5" name="Θέση κειμένου 6">
            <a:extLst>
              <a:ext uri="{FF2B5EF4-FFF2-40B4-BE49-F238E27FC236}">
                <a16:creationId xmlns:a16="http://schemas.microsoft.com/office/drawing/2014/main" id="{755213BF-EF6D-45DC-A01B-DE6C2F23A6D2}"/>
              </a:ext>
            </a:extLst>
          </p:cNvPr>
          <p:cNvSpPr>
            <a:spLocks noGrp="1"/>
          </p:cNvSpPr>
          <p:nvPr>
            <p:ph type="body" sz="quarter" idx="14"/>
          </p:nvPr>
        </p:nvSpPr>
        <p:spPr>
          <a:xfrm>
            <a:off x="5487311" y="1507535"/>
            <a:ext cx="1620441" cy="467925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7" name="Θέση κειμένου 7">
            <a:extLst>
              <a:ext uri="{FF2B5EF4-FFF2-40B4-BE49-F238E27FC236}">
                <a16:creationId xmlns:a16="http://schemas.microsoft.com/office/drawing/2014/main" id="{77D6BBBA-F4A3-45D4-91BC-A405FFDC7C3D}"/>
              </a:ext>
            </a:extLst>
          </p:cNvPr>
          <p:cNvSpPr>
            <a:spLocks noGrp="1"/>
          </p:cNvSpPr>
          <p:nvPr>
            <p:ph type="body" sz="quarter" idx="15"/>
          </p:nvPr>
        </p:nvSpPr>
        <p:spPr>
          <a:xfrm>
            <a:off x="7208561" y="1507535"/>
            <a:ext cx="1620441" cy="4683715"/>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r>
              <a:rPr lang="el-GR" dirty="0">
                <a:solidFill>
                  <a:prstClr val="black">
                    <a:lumMod val="75000"/>
                    <a:lumOff val="25000"/>
                  </a:prstClr>
                </a:solidFill>
              </a:rPr>
              <a:t>Προσθέστε υποσέλιδο</a:t>
            </a:r>
          </a:p>
        </p:txBody>
      </p:sp>
      <p:sp>
        <p:nvSpPr>
          <p:cNvPr id="6" name="Θέση αριθμού διαφάνειας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2631697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5" name="Υπότιτλος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323854" y="1008000"/>
            <a:ext cx="8504635"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υποσέλιδου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r>
              <a:rPr lang="el-GR" dirty="0">
                <a:solidFill>
                  <a:prstClr val="black">
                    <a:lumMod val="75000"/>
                    <a:lumOff val="25000"/>
                  </a:prstClr>
                </a:solidFill>
              </a:rPr>
              <a:t>Προσθήκη υποσέλιδου</a:t>
            </a:r>
          </a:p>
        </p:txBody>
      </p:sp>
      <p:sp>
        <p:nvSpPr>
          <p:cNvPr id="4" name="Θέση αριθμού διαφάνειας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4281133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r>
              <a:rPr lang="el-GR" dirty="0">
                <a:solidFill>
                  <a:prstClr val="black">
                    <a:lumMod val="75000"/>
                    <a:lumOff val="25000"/>
                  </a:prstClr>
                </a:solidFill>
              </a:rPr>
              <a:t>Προσθέστε υποσέλιδο</a:t>
            </a:r>
          </a:p>
        </p:txBody>
      </p:sp>
      <p:sp>
        <p:nvSpPr>
          <p:cNvPr id="3" name="Θέση αριθμού διαφάνειας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
        <p:nvSpPr>
          <p:cNvPr id="4" name="Τίτλος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el-GR" smtClean="0"/>
              <a:t>Kλικ για επεξεργασία του τίτλου</a:t>
            </a:r>
            <a:endParaRPr lang="el-GR" dirty="0"/>
          </a:p>
        </p:txBody>
      </p:sp>
    </p:spTree>
    <p:extLst>
      <p:ext uri="{BB962C8B-B14F-4D97-AF65-F5344CB8AC3E}">
        <p14:creationId xmlns:p14="http://schemas.microsoft.com/office/powerpoint/2010/main" val="208592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808561" y="9"/>
            <a:ext cx="7335441"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3" name="Τίτλος 1">
            <a:extLst>
              <a:ext uri="{FF2B5EF4-FFF2-40B4-BE49-F238E27FC236}">
                <a16:creationId xmlns:a16="http://schemas.microsoft.com/office/drawing/2014/main" id="{E473AB13-DFF9-4538-9907-E261659E0E01}"/>
              </a:ext>
            </a:extLst>
          </p:cNvPr>
          <p:cNvSpPr>
            <a:spLocks noGrp="1"/>
          </p:cNvSpPr>
          <p:nvPr>
            <p:ph type="title" hasCustomPrompt="1"/>
          </p:nvPr>
        </p:nvSpPr>
        <p:spPr>
          <a:xfrm>
            <a:off x="-1275" y="2156226"/>
            <a:ext cx="4468500" cy="1958400"/>
          </a:xfrm>
          <a:solidFill>
            <a:schemeClr val="bg1"/>
          </a:solidFill>
        </p:spPr>
        <p:txBody>
          <a:bodyPr lIns="252000" tIns="180000" rIns="180000" bIns="180000" rtlCol="0"/>
          <a:lstStyle>
            <a:lvl1pPr>
              <a:defRPr sz="4000" b="1" spc="-300">
                <a:solidFill>
                  <a:schemeClr val="tx1">
                    <a:lumMod val="75000"/>
                    <a:lumOff val="25000"/>
                  </a:schemeClr>
                </a:solidFill>
                <a:latin typeface="+mj-lt"/>
              </a:defRPr>
            </a:lvl1pPr>
          </a:lstStyle>
          <a:p>
            <a:pPr rtl="0"/>
            <a:r>
              <a:rPr lang="el-GR" dirty="0"/>
              <a:t>Κάντε κλικ για να επεξεργαστείτε το διαχωριστικό ενοτήτων</a:t>
            </a:r>
          </a:p>
        </p:txBody>
      </p:sp>
      <p:sp>
        <p:nvSpPr>
          <p:cNvPr id="7" name="Υπότιτλος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2" y="4110769"/>
            <a:ext cx="4467225"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r>
              <a:rPr lang="el-GR" dirty="0">
                <a:solidFill>
                  <a:prstClr val="black">
                    <a:lumMod val="75000"/>
                    <a:lumOff val="25000"/>
                  </a:prstClr>
                </a:solidFill>
              </a:rPr>
              <a:t>Προσθήκη υποσέλιδου</a:t>
            </a:r>
          </a:p>
        </p:txBody>
      </p:sp>
      <p:sp>
        <p:nvSpPr>
          <p:cNvPr id="8" name="Ορθογώνιο 7">
            <a:extLst>
              <a:ext uri="{FF2B5EF4-FFF2-40B4-BE49-F238E27FC236}">
                <a16:creationId xmlns:a16="http://schemas.microsoft.com/office/drawing/2014/main" id="{51DD44D8-4A8F-4693-B90A-166855B29D25}"/>
              </a:ext>
            </a:extLst>
          </p:cNvPr>
          <p:cNvSpPr/>
          <p:nvPr userDrawn="1"/>
        </p:nvSpPr>
        <p:spPr>
          <a:xfrm>
            <a:off x="2" y="5209682"/>
            <a:ext cx="1808559"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srgbClr val="FFFFFF"/>
              </a:solidFill>
            </a:endParaRPr>
          </a:p>
        </p:txBody>
      </p:sp>
      <p:sp>
        <p:nvSpPr>
          <p:cNvPr id="13" name="Ορθογώνιο 12">
            <a:extLst>
              <a:ext uri="{FF2B5EF4-FFF2-40B4-BE49-F238E27FC236}">
                <a16:creationId xmlns:a16="http://schemas.microsoft.com/office/drawing/2014/main" id="{EC0FBB1B-4F0E-4365-BF27-3150FC6C3B90}"/>
              </a:ext>
            </a:extLst>
          </p:cNvPr>
          <p:cNvSpPr/>
          <p:nvPr userDrawn="1"/>
        </p:nvSpPr>
        <p:spPr>
          <a:xfrm>
            <a:off x="7335082"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4" name="Ορθογώνιο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5" name="Ορθογώνιο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5" name="Θέση αριθμού διαφάνειας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3149965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Μεγάλη φωτογραφία">
    <p:spTree>
      <p:nvGrpSpPr>
        <p:cNvPr id="1" name=""/>
        <p:cNvGrpSpPr/>
        <p:nvPr/>
      </p:nvGrpSpPr>
      <p:grpSpPr>
        <a:xfrm>
          <a:off x="0" y="0"/>
          <a:ext cx="0" cy="0"/>
          <a:chOff x="0" y="0"/>
          <a:chExt cx="0" cy="0"/>
        </a:xfrm>
      </p:grpSpPr>
      <p:sp>
        <p:nvSpPr>
          <p:cNvPr id="7" name="Θέση εικόνας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9144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572000" y="5359409"/>
            <a:ext cx="4248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dirty="0"/>
              <a:t>Εισαγάγετε τη λεζάντα σας</a:t>
            </a:r>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l-GR" dirty="0">
                <a:solidFill>
                  <a:prstClr val="black">
                    <a:lumMod val="75000"/>
                    <a:lumOff val="25000"/>
                  </a:prstClr>
                </a:solidFill>
              </a:rPr>
              <a:t>Προσθέστε υποσέλιδο</a:t>
            </a:r>
          </a:p>
        </p:txBody>
      </p:sp>
      <p:sp>
        <p:nvSpPr>
          <p:cNvPr id="2" name="Θέση αριθμού διαφάνειας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
        <p:nvSpPr>
          <p:cNvPr id="5" name="Τίτλος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el-GR" smtClean="0"/>
              <a:t>Kλικ για επεξεργασία του τίτλου</a:t>
            </a:r>
            <a:endParaRPr lang="el-GR" dirty="0"/>
          </a:p>
        </p:txBody>
      </p:sp>
    </p:spTree>
    <p:extLst>
      <p:ext uri="{BB962C8B-B14F-4D97-AF65-F5344CB8AC3E}">
        <p14:creationId xmlns:p14="http://schemas.microsoft.com/office/powerpoint/2010/main" val="42561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1">
    <p:spTree>
      <p:nvGrpSpPr>
        <p:cNvPr id="1" name=""/>
        <p:cNvGrpSpPr/>
        <p:nvPr/>
      </p:nvGrpSpPr>
      <p:grpSpPr>
        <a:xfrm>
          <a:off x="0" y="0"/>
          <a:ext cx="0" cy="0"/>
          <a:chOff x="0" y="0"/>
          <a:chExt cx="0" cy="0"/>
        </a:xfrm>
      </p:grpSpPr>
      <p:sp>
        <p:nvSpPr>
          <p:cNvPr id="7" name="Θέση εικόνας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4572000" y="-1"/>
            <a:ext cx="4572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a16="http://schemas.microsoft.com/office/drawing/2014/main" id="{40EE479C-D1F6-4BAC-80D2-90EF74E3261A}"/>
              </a:ext>
            </a:extLst>
          </p:cNvPr>
          <p:cNvSpPr>
            <a:spLocks noGrp="1"/>
          </p:cNvSpPr>
          <p:nvPr>
            <p:ph type="title" hasCustomPrompt="1"/>
          </p:nvPr>
        </p:nvSpPr>
        <p:spPr>
          <a:xfrm>
            <a:off x="5333850" y="3802899"/>
            <a:ext cx="3486150" cy="985000"/>
          </a:xfrm>
          <a:solidFill>
            <a:schemeClr val="bg1"/>
          </a:solidFill>
        </p:spPr>
        <p:txBody>
          <a:bodyPr lIns="180000" tIns="180000" rIns="180000" bIns="180000" rtlCol="0"/>
          <a:lstStyle>
            <a:lvl1pPr algn="r">
              <a:defRPr sz="4000" b="1" spc="-300">
                <a:solidFill>
                  <a:schemeClr val="tx1">
                    <a:lumMod val="75000"/>
                    <a:lumOff val="25000"/>
                  </a:schemeClr>
                </a:solidFill>
              </a:defRPr>
            </a:lvl1pPr>
          </a:lstStyle>
          <a:p>
            <a:pPr rtl="0"/>
            <a:r>
              <a:rPr lang="el-GR" dirty="0"/>
              <a:t>Επεξεργασία τίτλου σελίδας</a:t>
            </a:r>
          </a:p>
        </p:txBody>
      </p:sp>
      <p:sp>
        <p:nvSpPr>
          <p:cNvPr id="10" name="Υπότιτλος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333850" y="4787900"/>
            <a:ext cx="348615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p:nvPr>
        </p:nvSpPr>
        <p:spPr>
          <a:xfrm>
            <a:off x="324000" y="2668686"/>
            <a:ext cx="4104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l-GR" dirty="0">
                <a:solidFill>
                  <a:prstClr val="black">
                    <a:lumMod val="75000"/>
                    <a:lumOff val="25000"/>
                  </a:prstClr>
                </a:solidFill>
              </a:rPr>
              <a:t>Προσθήκη υποσέλιδου</a:t>
            </a:r>
          </a:p>
        </p:txBody>
      </p:sp>
      <p:sp>
        <p:nvSpPr>
          <p:cNvPr id="5" name="Θέση αριθμού διαφάνειας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
        <p:nvSpPr>
          <p:cNvPr id="8" name="Ορθογώνιο 7">
            <a:extLst>
              <a:ext uri="{FF2B5EF4-FFF2-40B4-BE49-F238E27FC236}">
                <a16:creationId xmlns:a16="http://schemas.microsoft.com/office/drawing/2014/main" id="{1508F53F-6AA2-4060-904A-BC90211DC043}"/>
              </a:ext>
            </a:extLst>
          </p:cNvPr>
          <p:cNvSpPr/>
          <p:nvPr userDrawn="1"/>
        </p:nvSpPr>
        <p:spPr>
          <a:xfrm>
            <a:off x="7011443" y="3700775"/>
            <a:ext cx="1808559"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srgbClr val="FFFFFF"/>
              </a:solidFill>
            </a:endParaRPr>
          </a:p>
        </p:txBody>
      </p:sp>
    </p:spTree>
    <p:extLst>
      <p:ext uri="{BB962C8B-B14F-4D97-AF65-F5344CB8AC3E}">
        <p14:creationId xmlns:p14="http://schemas.microsoft.com/office/powerpoint/2010/main" val="253429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2">
    <p:spTree>
      <p:nvGrpSpPr>
        <p:cNvPr id="1" name=""/>
        <p:cNvGrpSpPr/>
        <p:nvPr/>
      </p:nvGrpSpPr>
      <p:grpSpPr>
        <a:xfrm>
          <a:off x="0" y="0"/>
          <a:ext cx="0" cy="0"/>
          <a:chOff x="0" y="0"/>
          <a:chExt cx="0" cy="0"/>
        </a:xfrm>
      </p:grpSpPr>
      <p:sp>
        <p:nvSpPr>
          <p:cNvPr id="7" name="Θέση εικόνας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4572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a16="http://schemas.microsoft.com/office/drawing/2014/main" id="{40EE479C-D1F6-4BAC-80D2-90EF74E3261A}"/>
              </a:ext>
            </a:extLst>
          </p:cNvPr>
          <p:cNvSpPr>
            <a:spLocks noGrp="1"/>
          </p:cNvSpPr>
          <p:nvPr>
            <p:ph type="title" hasCustomPrompt="1"/>
          </p:nvPr>
        </p:nvSpPr>
        <p:spPr>
          <a:xfrm>
            <a:off x="3838577" y="1869804"/>
            <a:ext cx="4981425" cy="1124345"/>
          </a:xfrm>
          <a:solidFill>
            <a:schemeClr val="bg1">
              <a:lumMod val="95000"/>
            </a:schemeClr>
          </a:solidFill>
        </p:spPr>
        <p:txBody>
          <a:bodyPr lIns="180000" tIns="180000" rIns="180000" bIns="180000" rtlCol="0"/>
          <a:lstStyle>
            <a:lvl1pPr algn="l">
              <a:lnSpc>
                <a:spcPct val="80000"/>
              </a:lnSpc>
              <a:defRPr sz="4000" b="1" spc="-300">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838750" y="2994150"/>
            <a:ext cx="4981220"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p:nvPr>
        </p:nvSpPr>
        <p:spPr>
          <a:xfrm>
            <a:off x="4716000" y="3763657"/>
            <a:ext cx="4104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l-GR" dirty="0">
                <a:solidFill>
                  <a:prstClr val="black">
                    <a:lumMod val="75000"/>
                    <a:lumOff val="25000"/>
                  </a:prstClr>
                </a:solidFill>
              </a:rPr>
              <a:t>Προσθήκη υποσέλιδου</a:t>
            </a:r>
          </a:p>
        </p:txBody>
      </p:sp>
      <p:sp>
        <p:nvSpPr>
          <p:cNvPr id="5" name="Θέση αριθμού διαφάνειας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
        <p:nvSpPr>
          <p:cNvPr id="8" name="Ορθογώνιο 7">
            <a:extLst>
              <a:ext uri="{FF2B5EF4-FFF2-40B4-BE49-F238E27FC236}">
                <a16:creationId xmlns:a16="http://schemas.microsoft.com/office/drawing/2014/main" id="{FA5285E0-8F27-49C4-AADF-92A3B72D41FD}"/>
              </a:ext>
            </a:extLst>
          </p:cNvPr>
          <p:cNvSpPr/>
          <p:nvPr userDrawn="1"/>
        </p:nvSpPr>
        <p:spPr>
          <a:xfrm>
            <a:off x="7331873" y="1762069"/>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srgbClr val="FFFFFF"/>
              </a:solidFill>
            </a:endParaRPr>
          </a:p>
        </p:txBody>
      </p:sp>
    </p:spTree>
    <p:extLst>
      <p:ext uri="{BB962C8B-B14F-4D97-AF65-F5344CB8AC3E}">
        <p14:creationId xmlns:p14="http://schemas.microsoft.com/office/powerpoint/2010/main" val="378515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288DD7-6DAF-436D-B04A-EBCCAA36917C}"/>
              </a:ext>
            </a:extLst>
          </p:cNvPr>
          <p:cNvSpPr>
            <a:spLocks noGrp="1"/>
          </p:cNvSpPr>
          <p:nvPr>
            <p:ph type="title" hasCustomPrompt="1"/>
          </p:nvPr>
        </p:nvSpPr>
        <p:spPr>
          <a:xfrm>
            <a:off x="324000" y="432000"/>
            <a:ext cx="8505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323854" y="1008000"/>
            <a:ext cx="8504635"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Αριστερή θέση σύγκρισης 1">
            <a:extLst>
              <a:ext uri="{FF2B5EF4-FFF2-40B4-BE49-F238E27FC236}">
                <a16:creationId xmlns:a16="http://schemas.microsoft.com/office/drawing/2014/main" id="{9322B50D-6A7D-41C6-BA57-613BC231DF36}"/>
              </a:ext>
            </a:extLst>
          </p:cNvPr>
          <p:cNvSpPr>
            <a:spLocks noGrp="1"/>
          </p:cNvSpPr>
          <p:nvPr>
            <p:ph type="body" idx="1"/>
          </p:nvPr>
        </p:nvSpPr>
        <p:spPr>
          <a:xfrm>
            <a:off x="324000" y="1515834"/>
            <a:ext cx="4104000" cy="360000"/>
          </a:xfrm>
        </p:spPr>
        <p:txBody>
          <a:bodyPr rtlCol="0" anchor="t"/>
          <a:lstStyle>
            <a:lvl1pPr marL="0" indent="0">
              <a:buNone/>
              <a:defRPr sz="2400" b="1" spc="-40"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smtClean="0"/>
              <a:t>Kλικ για επεξεργασία των στυλ του υποδείγματος</a:t>
            </a:r>
          </a:p>
        </p:txBody>
      </p:sp>
      <p:sp>
        <p:nvSpPr>
          <p:cNvPr id="4" name="Θέση περιεχομένου 2">
            <a:extLst>
              <a:ext uri="{FF2B5EF4-FFF2-40B4-BE49-F238E27FC236}">
                <a16:creationId xmlns:a16="http://schemas.microsoft.com/office/drawing/2014/main" id="{9FD584DA-F775-47B8-A1D7-6556AD5FCBD2}"/>
              </a:ext>
            </a:extLst>
          </p:cNvPr>
          <p:cNvSpPr>
            <a:spLocks noGrp="1"/>
          </p:cNvSpPr>
          <p:nvPr>
            <p:ph sz="half" idx="2"/>
          </p:nvPr>
        </p:nvSpPr>
        <p:spPr>
          <a:xfrm>
            <a:off x="324000" y="2023668"/>
            <a:ext cx="4104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2" name="Αριστερή θέση σύγκρισης 2">
            <a:extLst>
              <a:ext uri="{FF2B5EF4-FFF2-40B4-BE49-F238E27FC236}">
                <a16:creationId xmlns:a16="http://schemas.microsoft.com/office/drawing/2014/main" id="{78A963F8-6F6E-440E-B3B3-DDE13C083A36}"/>
              </a:ext>
            </a:extLst>
          </p:cNvPr>
          <p:cNvSpPr>
            <a:spLocks noGrp="1"/>
          </p:cNvSpPr>
          <p:nvPr>
            <p:ph type="body" sz="quarter" idx="13"/>
          </p:nvPr>
        </p:nvSpPr>
        <p:spPr>
          <a:xfrm>
            <a:off x="4725000" y="1516368"/>
            <a:ext cx="4104000" cy="358775"/>
          </a:xfrm>
        </p:spPr>
        <p:txBody>
          <a:bodyPr rtlCol="0"/>
          <a:lstStyle>
            <a:lvl1pPr marL="0" indent="0">
              <a:buNone/>
              <a:defRPr sz="2400" b="1" spc="-40" baseline="0"/>
            </a:lvl1pPr>
          </a:lstStyle>
          <a:p>
            <a:pPr lvl="0" rtl="0"/>
            <a:r>
              <a:rPr lang="el-GR" smtClean="0"/>
              <a:t>Kλικ για επεξεργασία των στυλ του υποδείγματος</a:t>
            </a:r>
          </a:p>
        </p:txBody>
      </p:sp>
      <p:sp>
        <p:nvSpPr>
          <p:cNvPr id="8" name="Θέση κειμένου 4">
            <a:extLst>
              <a:ext uri="{FF2B5EF4-FFF2-40B4-BE49-F238E27FC236}">
                <a16:creationId xmlns:a16="http://schemas.microsoft.com/office/drawing/2014/main" id="{DF0A5256-B267-47DA-858A-0F3867CB6139}"/>
              </a:ext>
            </a:extLst>
          </p:cNvPr>
          <p:cNvSpPr>
            <a:spLocks noGrp="1"/>
          </p:cNvSpPr>
          <p:nvPr>
            <p:ph type="body" sz="quarter" idx="12"/>
          </p:nvPr>
        </p:nvSpPr>
        <p:spPr>
          <a:xfrm>
            <a:off x="4724920" y="2020362"/>
            <a:ext cx="4104085" cy="4170891"/>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Θέση υποσέλιδου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r>
              <a:rPr lang="el-GR" dirty="0">
                <a:solidFill>
                  <a:prstClr val="black">
                    <a:lumMod val="75000"/>
                    <a:lumOff val="25000"/>
                  </a:prstClr>
                </a:solidFill>
              </a:rPr>
              <a:t>Προσθήκη υποσέλιδου</a:t>
            </a:r>
          </a:p>
        </p:txBody>
      </p:sp>
      <p:sp>
        <p:nvSpPr>
          <p:cNvPr id="6" name="Θέση αριθμού διαφάνειας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282647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Μεγάλη φωτογραφία">
    <p:spTree>
      <p:nvGrpSpPr>
        <p:cNvPr id="1" name=""/>
        <p:cNvGrpSpPr/>
        <p:nvPr/>
      </p:nvGrpSpPr>
      <p:grpSpPr>
        <a:xfrm>
          <a:off x="0" y="0"/>
          <a:ext cx="0" cy="0"/>
          <a:chOff x="0" y="0"/>
          <a:chExt cx="0" cy="0"/>
        </a:xfrm>
      </p:grpSpPr>
      <p:sp>
        <p:nvSpPr>
          <p:cNvPr id="7" name="Θέση εικόνας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9144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572000" y="5359409"/>
            <a:ext cx="4248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dirty="0"/>
              <a:t>Εισαγάγετε τη λεζάντα σας</a:t>
            </a:r>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l-GR" dirty="0">
                <a:solidFill>
                  <a:prstClr val="black">
                    <a:lumMod val="75000"/>
                    <a:lumOff val="25000"/>
                  </a:prstClr>
                </a:solidFill>
              </a:rPr>
              <a:t>Προσθέστε υποσέλιδο</a:t>
            </a:r>
          </a:p>
        </p:txBody>
      </p:sp>
      <p:sp>
        <p:nvSpPr>
          <p:cNvPr id="2" name="Θέση αριθμού διαφάνειας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
        <p:nvSpPr>
          <p:cNvPr id="5" name="Τίτλος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el-GR" smtClean="0"/>
              <a:t>Kλικ για επεξεργασία του τίτλου</a:t>
            </a:r>
            <a:endParaRPr lang="el-GR" dirty="0"/>
          </a:p>
        </p:txBody>
      </p:sp>
    </p:spTree>
    <p:extLst>
      <p:ext uri="{BB962C8B-B14F-4D97-AF65-F5344CB8AC3E}">
        <p14:creationId xmlns:p14="http://schemas.microsoft.com/office/powerpoint/2010/main" val="16305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υχαριστούμε">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4" y="9"/>
            <a:ext cx="7335077"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43650" y="2798354"/>
            <a:ext cx="2800350" cy="1013684"/>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Ευχαριστούμε</a:t>
            </a:r>
          </a:p>
        </p:txBody>
      </p:sp>
      <p:sp>
        <p:nvSpPr>
          <p:cNvPr id="9" name="Θέση κειμένου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6343654" y="3957705"/>
            <a:ext cx="2182757"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Πλήρες όνομα</a:t>
            </a:r>
          </a:p>
        </p:txBody>
      </p:sp>
      <p:sp>
        <p:nvSpPr>
          <p:cNvPr id="10" name="Θέση κειμένου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6343654" y="4306722"/>
            <a:ext cx="2182757"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Αριθμός τηλεφώνου</a:t>
            </a:r>
          </a:p>
        </p:txBody>
      </p:sp>
      <p:sp>
        <p:nvSpPr>
          <p:cNvPr id="11" name="Θέση κειμένου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6343654" y="4655739"/>
            <a:ext cx="2182757" cy="316800"/>
          </a:xfrm>
          <a:solidFill>
            <a:schemeClr val="tx1">
              <a:lumMod val="75000"/>
              <a:lumOff val="25000"/>
            </a:schemeClr>
          </a:solidFill>
        </p:spPr>
        <p:txBody>
          <a:bodyPr rIns="72000" rtlCol="0" anchor="ctr"/>
          <a:lstStyle>
            <a:lvl1pPr marL="0" indent="0" algn="r">
              <a:lnSpc>
                <a:spcPct val="80000"/>
              </a:lnSpc>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Email ή όνομα χρήστη μέσου κοινωνικής δικτύωσης</a:t>
            </a:r>
          </a:p>
        </p:txBody>
      </p:sp>
      <p:sp>
        <p:nvSpPr>
          <p:cNvPr id="12" name="Θέση κειμένου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6343654" y="5004756"/>
            <a:ext cx="2182757"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Τοποθεσία Web εταιρείας</a:t>
            </a:r>
          </a:p>
        </p:txBody>
      </p:sp>
      <p:sp>
        <p:nvSpPr>
          <p:cNvPr id="15" name="Ορθογώνιο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4" name="Ορθογώνιο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13" name="Ορθογώνιο 12">
            <a:extLst>
              <a:ext uri="{FF2B5EF4-FFF2-40B4-BE49-F238E27FC236}">
                <a16:creationId xmlns:a16="http://schemas.microsoft.com/office/drawing/2014/main" id="{EC0FBB1B-4F0E-4365-BF27-3150FC6C3B90}"/>
              </a:ext>
            </a:extLst>
          </p:cNvPr>
          <p:cNvSpPr/>
          <p:nvPr userDrawn="1"/>
        </p:nvSpPr>
        <p:spPr>
          <a:xfrm>
            <a:off x="7335082"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8" name="Ορθογώνιο 7">
            <a:extLst>
              <a:ext uri="{FF2B5EF4-FFF2-40B4-BE49-F238E27FC236}">
                <a16:creationId xmlns:a16="http://schemas.microsoft.com/office/drawing/2014/main" id="{51DD44D8-4A8F-4693-B90A-166855B29D25}"/>
              </a:ext>
            </a:extLst>
          </p:cNvPr>
          <p:cNvSpPr/>
          <p:nvPr userDrawn="1"/>
        </p:nvSpPr>
        <p:spPr>
          <a:xfrm>
            <a:off x="6343650" y="2685912"/>
            <a:ext cx="280035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5" name="Θέση αριθμού διαφάνειας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311736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23854" y="1008000"/>
            <a:ext cx="8504635"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r>
              <a:rPr lang="el-GR" dirty="0">
                <a:solidFill>
                  <a:prstClr val="black">
                    <a:lumMod val="75000"/>
                    <a:lumOff val="25000"/>
                  </a:prstClr>
                </a:solidFill>
              </a:rPr>
              <a:t>Προσθήκη υποσέλιδου</a:t>
            </a:r>
          </a:p>
        </p:txBody>
      </p:sp>
      <p:sp>
        <p:nvSpPr>
          <p:cNvPr id="5" name="Θέση αριθμού διαφάνειας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fld id="{19B51A1E-902D-48AF-9020-955120F399B6}" type="slidenum">
              <a:rPr lang="el-GR" smtClean="0">
                <a:solidFill>
                  <a:srgbClr val="FFFFFF"/>
                </a:solidFill>
              </a:rPr>
              <a:pPr/>
              <a:t>‹#›</a:t>
            </a:fld>
            <a:endParaRPr lang="el-GR" dirty="0">
              <a:solidFill>
                <a:srgbClr val="FFFFFF"/>
              </a:solidFill>
            </a:endParaRPr>
          </a:p>
        </p:txBody>
      </p:sp>
    </p:spTree>
    <p:extLst>
      <p:ext uri="{BB962C8B-B14F-4D97-AF65-F5344CB8AC3E}">
        <p14:creationId xmlns:p14="http://schemas.microsoft.com/office/powerpoint/2010/main" val="155037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EB0D177-9AA4-42F4-9CD7-CD206217CA6D}"/>
              </a:ext>
            </a:extLst>
          </p:cNvPr>
          <p:cNvSpPr/>
          <p:nvPr/>
        </p:nvSpPr>
        <p:spPr>
          <a:xfrm>
            <a:off x="7335080" y="6371351"/>
            <a:ext cx="1484923"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28" name="Ορθογώνιο 27">
            <a:extLst>
              <a:ext uri="{FF2B5EF4-FFF2-40B4-BE49-F238E27FC236}">
                <a16:creationId xmlns:a16="http://schemas.microsoft.com/office/drawing/2014/main" id="{C825DB53-D610-4A40-AFDC-EBC47DB613CE}"/>
              </a:ext>
            </a:extLst>
          </p:cNvPr>
          <p:cNvSpPr/>
          <p:nvPr/>
        </p:nvSpPr>
        <p:spPr>
          <a:xfrm>
            <a:off x="7335082"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31" name="Ελεύθερη σχεδίαση: Σχήμα 30">
            <a:extLst>
              <a:ext uri="{FF2B5EF4-FFF2-40B4-BE49-F238E27FC236}">
                <a16:creationId xmlns:a16="http://schemas.microsoft.com/office/drawing/2014/main" id="{C2B9A6A4-83D0-40B1-8B15-964C84BF0705}"/>
              </a:ext>
            </a:extLst>
          </p:cNvPr>
          <p:cNvSpPr/>
          <p:nvPr/>
        </p:nvSpPr>
        <p:spPr>
          <a:xfrm>
            <a:off x="4" y="6371351"/>
            <a:ext cx="7335077"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2" name="Θέση τίτλου 1">
            <a:extLst>
              <a:ext uri="{FF2B5EF4-FFF2-40B4-BE49-F238E27FC236}">
                <a16:creationId xmlns:a16="http://schemas.microsoft.com/office/drawing/2014/main" id="{090F41A2-6535-4CA6-81E4-026A5B56D9D7}"/>
              </a:ext>
            </a:extLst>
          </p:cNvPr>
          <p:cNvSpPr>
            <a:spLocks noGrp="1"/>
          </p:cNvSpPr>
          <p:nvPr>
            <p:ph type="title"/>
          </p:nvPr>
        </p:nvSpPr>
        <p:spPr>
          <a:xfrm>
            <a:off x="324000" y="432000"/>
            <a:ext cx="8496000" cy="432000"/>
          </a:xfrm>
          <a:prstGeom prst="rect">
            <a:avLst/>
          </a:prstGeom>
        </p:spPr>
        <p:txBody>
          <a:bodyPr vert="horz" lIns="0" tIns="0" rIns="0" bIns="0" rtlCol="0" anchor="ctr">
            <a:noAutofit/>
          </a:bodyPr>
          <a:lstStyle/>
          <a:p>
            <a:pPr rtl="0"/>
            <a:r>
              <a:rPr lang="el-GR" dirty="0"/>
              <a:t>Κάντε κλικ για να επεξεργαστείτε τη σελίδα τίτλου</a:t>
            </a:r>
          </a:p>
        </p:txBody>
      </p:sp>
      <p:sp>
        <p:nvSpPr>
          <p:cNvPr id="3" name="Θέση κειμένου 2">
            <a:extLst>
              <a:ext uri="{FF2B5EF4-FFF2-40B4-BE49-F238E27FC236}">
                <a16:creationId xmlns:a16="http://schemas.microsoft.com/office/drawing/2014/main" id="{213AB95C-7DD4-4796-80E4-1B7466A2A037}"/>
              </a:ext>
            </a:extLst>
          </p:cNvPr>
          <p:cNvSpPr>
            <a:spLocks noGrp="1"/>
          </p:cNvSpPr>
          <p:nvPr>
            <p:ph type="body" idx="1"/>
          </p:nvPr>
        </p:nvSpPr>
        <p:spPr>
          <a:xfrm>
            <a:off x="324000" y="1512000"/>
            <a:ext cx="8496000" cy="4679250"/>
          </a:xfrm>
          <a:prstGeom prst="rect">
            <a:avLst/>
          </a:prstGeom>
        </p:spPr>
        <p:txBody>
          <a:bodyPr vert="horz" lIns="0" tIns="0" rIns="0" bIns="0" rtlCol="0">
            <a:no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a:extLst>
              <a:ext uri="{FF2B5EF4-FFF2-40B4-BE49-F238E27FC236}">
                <a16:creationId xmlns:a16="http://schemas.microsoft.com/office/drawing/2014/main" id="{58879C91-B77F-4273-9A27-A3535FB889DB}"/>
              </a:ext>
            </a:extLst>
          </p:cNvPr>
          <p:cNvSpPr>
            <a:spLocks noGrp="1"/>
          </p:cNvSpPr>
          <p:nvPr>
            <p:ph type="ftr" sz="quarter" idx="3"/>
          </p:nvPr>
        </p:nvSpPr>
        <p:spPr>
          <a:xfrm>
            <a:off x="324000" y="6439820"/>
            <a:ext cx="4248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6" name="Θέση αριθμού διαφάνειας 5">
            <a:extLst>
              <a:ext uri="{FF2B5EF4-FFF2-40B4-BE49-F238E27FC236}">
                <a16:creationId xmlns:a16="http://schemas.microsoft.com/office/drawing/2014/main" id="{5ECA3099-A94F-4C3E-BC29-780EDD38F722}"/>
              </a:ext>
            </a:extLst>
          </p:cNvPr>
          <p:cNvSpPr>
            <a:spLocks noGrp="1"/>
          </p:cNvSpPr>
          <p:nvPr>
            <p:ph type="sldNum" sz="quarter" idx="4"/>
          </p:nvPr>
        </p:nvSpPr>
        <p:spPr>
          <a:xfrm>
            <a:off x="8820000" y="6371351"/>
            <a:ext cx="324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l-GR" smtClean="0">
                <a:solidFill>
                  <a:srgbClr val="FFFFFF"/>
                </a:solidFill>
              </a:rPr>
              <a:pPr/>
              <a:t>‹#›</a:t>
            </a:fld>
            <a:endParaRPr lang="el-GR" dirty="0">
              <a:solidFill>
                <a:srgbClr val="FFFFFF"/>
              </a:solidFill>
            </a:endParaRPr>
          </a:p>
        </p:txBody>
      </p:sp>
      <p:sp>
        <p:nvSpPr>
          <p:cNvPr id="4" name="Πλαίσιο κειμένου 3">
            <a:extLst>
              <a:ext uri="{FF2B5EF4-FFF2-40B4-BE49-F238E27FC236}">
                <a16:creationId xmlns:a16="http://schemas.microsoft.com/office/drawing/2014/main" id="{34FDC6F9-37F9-4E25-AECA-D307B8421C73}"/>
              </a:ext>
            </a:extLst>
          </p:cNvPr>
          <p:cNvSpPr txBox="1"/>
          <p:nvPr/>
        </p:nvSpPr>
        <p:spPr>
          <a:xfrm>
            <a:off x="7682327" y="6301918"/>
            <a:ext cx="790425" cy="622016"/>
          </a:xfrm>
          <a:prstGeom prst="rect">
            <a:avLst/>
          </a:prstGeom>
          <a:noFill/>
        </p:spPr>
        <p:txBody>
          <a:bodyPr wrap="square" tIns="108000" bIns="0" rtlCol="0" anchor="ctr">
            <a:spAutoFit/>
          </a:bodyPr>
          <a:lstStyle/>
          <a:p>
            <a:pPr algn="r">
              <a:lnSpc>
                <a:spcPts val="1000"/>
              </a:lnSpc>
            </a:pPr>
            <a:r>
              <a:rPr lang="el-GR" sz="2500" b="1" spc="-100" dirty="0">
                <a:solidFill>
                  <a:srgbClr val="25C6E3"/>
                </a:solidFill>
                <a:latin typeface="Corbel"/>
              </a:rPr>
              <a:t>TREY</a:t>
            </a:r>
            <a:r>
              <a:rPr lang="el-GR" sz="1600" b="1" spc="-100" dirty="0">
                <a:solidFill>
                  <a:srgbClr val="25C6E3"/>
                </a:solidFill>
                <a:latin typeface="Corbel"/>
              </a:rPr>
              <a:t> </a:t>
            </a:r>
            <a:br>
              <a:rPr lang="el-GR" sz="1600" b="1" spc="-100" dirty="0">
                <a:solidFill>
                  <a:srgbClr val="25C6E3"/>
                </a:solidFill>
                <a:latin typeface="Corbel"/>
              </a:rPr>
            </a:br>
            <a:r>
              <a:rPr lang="el-GR" sz="1200" spc="140" dirty="0" err="1">
                <a:solidFill>
                  <a:prstClr val="black">
                    <a:lumMod val="75000"/>
                    <a:lumOff val="25000"/>
                  </a:prstClr>
                </a:solidFill>
                <a:latin typeface="Corbel"/>
              </a:rPr>
              <a:t>research</a:t>
            </a:r>
            <a:endParaRPr lang="el-GR" sz="1200" spc="140" dirty="0">
              <a:solidFill>
                <a:prstClr val="black">
                  <a:lumMod val="75000"/>
                  <a:lumOff val="25000"/>
                </a:prstClr>
              </a:solidFill>
              <a:latin typeface="Corbel"/>
            </a:endParaRPr>
          </a:p>
        </p:txBody>
      </p:sp>
      <p:sp>
        <p:nvSpPr>
          <p:cNvPr id="9" name="Ορθογώνιο 8">
            <a:extLst>
              <a:ext uri="{FF2B5EF4-FFF2-40B4-BE49-F238E27FC236}">
                <a16:creationId xmlns:a16="http://schemas.microsoft.com/office/drawing/2014/main" id="{4BC39664-EB8B-4A32-915A-D4308F792772}"/>
              </a:ext>
            </a:extLst>
          </p:cNvPr>
          <p:cNvSpPr/>
          <p:nvPr/>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29" name="Ορθογώνιο 28">
            <a:extLst>
              <a:ext uri="{FF2B5EF4-FFF2-40B4-BE49-F238E27FC236}">
                <a16:creationId xmlns:a16="http://schemas.microsoft.com/office/drawing/2014/main" id="{9B49670D-8F18-44A8-B217-67B412095C0D}"/>
              </a:ext>
            </a:extLst>
          </p:cNvPr>
          <p:cNvSpPr/>
          <p:nvPr/>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cxnSp>
        <p:nvCxnSpPr>
          <p:cNvPr id="18" name="Ευθεία γραμμή σύνδεσης 17">
            <a:extLst>
              <a:ext uri="{FF2B5EF4-FFF2-40B4-BE49-F238E27FC236}">
                <a16:creationId xmlns:a16="http://schemas.microsoft.com/office/drawing/2014/main" id="{030FA059-EC32-4FFF-9673-48849B2FA43A}"/>
              </a:ext>
            </a:extLst>
          </p:cNvPr>
          <p:cNvCxnSpPr>
            <a:cxnSpLocks/>
          </p:cNvCxnSpPr>
          <p:nvPr/>
        </p:nvCxnSpPr>
        <p:spPr>
          <a:xfrm flipH="1">
            <a:off x="5" y="6371351"/>
            <a:ext cx="9143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935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EB0D177-9AA4-42F4-9CD7-CD206217CA6D}"/>
              </a:ext>
            </a:extLst>
          </p:cNvPr>
          <p:cNvSpPr/>
          <p:nvPr/>
        </p:nvSpPr>
        <p:spPr>
          <a:xfrm>
            <a:off x="7335080" y="6371351"/>
            <a:ext cx="1484923"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28" name="Ορθογώνιο 27">
            <a:extLst>
              <a:ext uri="{FF2B5EF4-FFF2-40B4-BE49-F238E27FC236}">
                <a16:creationId xmlns:a16="http://schemas.microsoft.com/office/drawing/2014/main" id="{C825DB53-D610-4A40-AFDC-EBC47DB613CE}"/>
              </a:ext>
            </a:extLst>
          </p:cNvPr>
          <p:cNvSpPr/>
          <p:nvPr/>
        </p:nvSpPr>
        <p:spPr>
          <a:xfrm>
            <a:off x="7335082"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31" name="Ελεύθερη σχεδίαση: Σχήμα 30">
            <a:extLst>
              <a:ext uri="{FF2B5EF4-FFF2-40B4-BE49-F238E27FC236}">
                <a16:creationId xmlns:a16="http://schemas.microsoft.com/office/drawing/2014/main" id="{C2B9A6A4-83D0-40B1-8B15-964C84BF0705}"/>
              </a:ext>
            </a:extLst>
          </p:cNvPr>
          <p:cNvSpPr/>
          <p:nvPr/>
        </p:nvSpPr>
        <p:spPr>
          <a:xfrm>
            <a:off x="4" y="6371351"/>
            <a:ext cx="7335077"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2" name="Θέση τίτλου 1">
            <a:extLst>
              <a:ext uri="{FF2B5EF4-FFF2-40B4-BE49-F238E27FC236}">
                <a16:creationId xmlns:a16="http://schemas.microsoft.com/office/drawing/2014/main" id="{090F41A2-6535-4CA6-81E4-026A5B56D9D7}"/>
              </a:ext>
            </a:extLst>
          </p:cNvPr>
          <p:cNvSpPr>
            <a:spLocks noGrp="1"/>
          </p:cNvSpPr>
          <p:nvPr>
            <p:ph type="title"/>
          </p:nvPr>
        </p:nvSpPr>
        <p:spPr>
          <a:xfrm>
            <a:off x="324000" y="432000"/>
            <a:ext cx="8496000" cy="432000"/>
          </a:xfrm>
          <a:prstGeom prst="rect">
            <a:avLst/>
          </a:prstGeom>
        </p:spPr>
        <p:txBody>
          <a:bodyPr vert="horz" lIns="0" tIns="0" rIns="0" bIns="0" rtlCol="0" anchor="ctr">
            <a:noAutofit/>
          </a:bodyPr>
          <a:lstStyle/>
          <a:p>
            <a:pPr rtl="0"/>
            <a:r>
              <a:rPr lang="el-GR" dirty="0"/>
              <a:t>Κάντε κλικ για να επεξεργαστείτε τη σελίδα τίτλου</a:t>
            </a:r>
          </a:p>
        </p:txBody>
      </p:sp>
      <p:sp>
        <p:nvSpPr>
          <p:cNvPr id="3" name="Θέση κειμένου 2">
            <a:extLst>
              <a:ext uri="{FF2B5EF4-FFF2-40B4-BE49-F238E27FC236}">
                <a16:creationId xmlns:a16="http://schemas.microsoft.com/office/drawing/2014/main" id="{213AB95C-7DD4-4796-80E4-1B7466A2A037}"/>
              </a:ext>
            </a:extLst>
          </p:cNvPr>
          <p:cNvSpPr>
            <a:spLocks noGrp="1"/>
          </p:cNvSpPr>
          <p:nvPr>
            <p:ph type="body" idx="1"/>
          </p:nvPr>
        </p:nvSpPr>
        <p:spPr>
          <a:xfrm>
            <a:off x="324000" y="1512000"/>
            <a:ext cx="8496000" cy="4679250"/>
          </a:xfrm>
          <a:prstGeom prst="rect">
            <a:avLst/>
          </a:prstGeom>
        </p:spPr>
        <p:txBody>
          <a:bodyPr vert="horz" lIns="0" tIns="0" rIns="0" bIns="0" rtlCol="0">
            <a:no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a:extLst>
              <a:ext uri="{FF2B5EF4-FFF2-40B4-BE49-F238E27FC236}">
                <a16:creationId xmlns:a16="http://schemas.microsoft.com/office/drawing/2014/main" id="{58879C91-B77F-4273-9A27-A3535FB889DB}"/>
              </a:ext>
            </a:extLst>
          </p:cNvPr>
          <p:cNvSpPr>
            <a:spLocks noGrp="1"/>
          </p:cNvSpPr>
          <p:nvPr>
            <p:ph type="ftr" sz="quarter" idx="3"/>
          </p:nvPr>
        </p:nvSpPr>
        <p:spPr>
          <a:xfrm>
            <a:off x="324000" y="6439820"/>
            <a:ext cx="4248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6" name="Θέση αριθμού διαφάνειας 5">
            <a:extLst>
              <a:ext uri="{FF2B5EF4-FFF2-40B4-BE49-F238E27FC236}">
                <a16:creationId xmlns:a16="http://schemas.microsoft.com/office/drawing/2014/main" id="{5ECA3099-A94F-4C3E-BC29-780EDD38F722}"/>
              </a:ext>
            </a:extLst>
          </p:cNvPr>
          <p:cNvSpPr>
            <a:spLocks noGrp="1"/>
          </p:cNvSpPr>
          <p:nvPr>
            <p:ph type="sldNum" sz="quarter" idx="4"/>
          </p:nvPr>
        </p:nvSpPr>
        <p:spPr>
          <a:xfrm>
            <a:off x="8820000" y="6371351"/>
            <a:ext cx="324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l-GR" smtClean="0">
                <a:solidFill>
                  <a:srgbClr val="FFFFFF"/>
                </a:solidFill>
              </a:rPr>
              <a:pPr/>
              <a:t>‹#›</a:t>
            </a:fld>
            <a:endParaRPr lang="el-GR" dirty="0">
              <a:solidFill>
                <a:srgbClr val="FFFFFF"/>
              </a:solidFill>
            </a:endParaRPr>
          </a:p>
        </p:txBody>
      </p:sp>
      <p:sp>
        <p:nvSpPr>
          <p:cNvPr id="4" name="Πλαίσιο κειμένου 3">
            <a:extLst>
              <a:ext uri="{FF2B5EF4-FFF2-40B4-BE49-F238E27FC236}">
                <a16:creationId xmlns:a16="http://schemas.microsoft.com/office/drawing/2014/main" id="{34FDC6F9-37F9-4E25-AECA-D307B8421C73}"/>
              </a:ext>
            </a:extLst>
          </p:cNvPr>
          <p:cNvSpPr txBox="1"/>
          <p:nvPr/>
        </p:nvSpPr>
        <p:spPr>
          <a:xfrm>
            <a:off x="7682327" y="6301918"/>
            <a:ext cx="790425" cy="622016"/>
          </a:xfrm>
          <a:prstGeom prst="rect">
            <a:avLst/>
          </a:prstGeom>
          <a:noFill/>
        </p:spPr>
        <p:txBody>
          <a:bodyPr wrap="square" tIns="108000" bIns="0" rtlCol="0" anchor="ctr">
            <a:spAutoFit/>
          </a:bodyPr>
          <a:lstStyle/>
          <a:p>
            <a:pPr algn="r">
              <a:lnSpc>
                <a:spcPts val="1000"/>
              </a:lnSpc>
            </a:pPr>
            <a:r>
              <a:rPr lang="el-GR" sz="2500" b="1" spc="-100" dirty="0">
                <a:solidFill>
                  <a:srgbClr val="25C6E3"/>
                </a:solidFill>
                <a:latin typeface="Corbel"/>
              </a:rPr>
              <a:t>TREY</a:t>
            </a:r>
            <a:r>
              <a:rPr lang="el-GR" sz="1600" b="1" spc="-100" dirty="0">
                <a:solidFill>
                  <a:srgbClr val="25C6E3"/>
                </a:solidFill>
                <a:latin typeface="Corbel"/>
              </a:rPr>
              <a:t> </a:t>
            </a:r>
            <a:br>
              <a:rPr lang="el-GR" sz="1600" b="1" spc="-100" dirty="0">
                <a:solidFill>
                  <a:srgbClr val="25C6E3"/>
                </a:solidFill>
                <a:latin typeface="Corbel"/>
              </a:rPr>
            </a:br>
            <a:r>
              <a:rPr lang="el-GR" sz="1200" spc="140" dirty="0" err="1">
                <a:solidFill>
                  <a:prstClr val="black">
                    <a:lumMod val="75000"/>
                    <a:lumOff val="25000"/>
                  </a:prstClr>
                </a:solidFill>
                <a:latin typeface="Corbel"/>
              </a:rPr>
              <a:t>research</a:t>
            </a:r>
            <a:endParaRPr lang="el-GR" sz="1200" spc="140" dirty="0">
              <a:solidFill>
                <a:prstClr val="black">
                  <a:lumMod val="75000"/>
                  <a:lumOff val="25000"/>
                </a:prstClr>
              </a:solidFill>
              <a:latin typeface="Corbel"/>
            </a:endParaRPr>
          </a:p>
        </p:txBody>
      </p:sp>
      <p:sp>
        <p:nvSpPr>
          <p:cNvPr id="9" name="Ορθογώνιο 8">
            <a:extLst>
              <a:ext uri="{FF2B5EF4-FFF2-40B4-BE49-F238E27FC236}">
                <a16:creationId xmlns:a16="http://schemas.microsoft.com/office/drawing/2014/main" id="{4BC39664-EB8B-4A32-915A-D4308F792772}"/>
              </a:ext>
            </a:extLst>
          </p:cNvPr>
          <p:cNvSpPr/>
          <p:nvPr/>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
        <p:nvSpPr>
          <p:cNvPr id="29" name="Ορθογώνιο 28">
            <a:extLst>
              <a:ext uri="{FF2B5EF4-FFF2-40B4-BE49-F238E27FC236}">
                <a16:creationId xmlns:a16="http://schemas.microsoft.com/office/drawing/2014/main" id="{9B49670D-8F18-44A8-B217-67B412095C0D}"/>
              </a:ext>
            </a:extLst>
          </p:cNvPr>
          <p:cNvSpPr/>
          <p:nvPr/>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cxnSp>
        <p:nvCxnSpPr>
          <p:cNvPr id="18" name="Ευθεία γραμμή σύνδεσης 17">
            <a:extLst>
              <a:ext uri="{FF2B5EF4-FFF2-40B4-BE49-F238E27FC236}">
                <a16:creationId xmlns:a16="http://schemas.microsoft.com/office/drawing/2014/main" id="{030FA059-EC32-4FFF-9673-48849B2FA43A}"/>
              </a:ext>
            </a:extLst>
          </p:cNvPr>
          <p:cNvCxnSpPr>
            <a:cxnSpLocks/>
          </p:cNvCxnSpPr>
          <p:nvPr/>
        </p:nvCxnSpPr>
        <p:spPr>
          <a:xfrm flipH="1">
            <a:off x="5" y="6371351"/>
            <a:ext cx="9143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7309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offshore.org.gr/maingr.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ailing.org/medica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sailing.org/medical/"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sailing.org/medical/"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hyperlink" Target="http://www.offshore.org.gr/maingr.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ody.gov.gr/wp-content/uploads/2020/03/yx-koino-1.pn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eody.gov.gr/wp-content/uploads/2020/03/yx-koino-2.pn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3625" b="3625"/>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Τίτλος 2">
            <a:extLst>
              <a:ext uri="{FF2B5EF4-FFF2-40B4-BE49-F238E27FC236}">
                <a16:creationId xmlns:a16="http://schemas.microsoft.com/office/drawing/2014/main" id="{200B3D2B-613A-41BE-987D-E6A1324B456D}"/>
              </a:ext>
            </a:extLst>
          </p:cNvPr>
          <p:cNvSpPr>
            <a:spLocks noGrp="1"/>
          </p:cNvSpPr>
          <p:nvPr>
            <p:ph type="ctrTitle"/>
          </p:nvPr>
        </p:nvSpPr>
        <p:spPr>
          <a:xfrm>
            <a:off x="107504" y="4618252"/>
            <a:ext cx="8352927" cy="2123116"/>
          </a:xfrm>
        </p:spPr>
        <p:txBody>
          <a:bodyPr rtlCol="0"/>
          <a:lstStyle/>
          <a:p>
            <a:r>
              <a:rPr lang="el-GR" sz="5400" dirty="0" smtClean="0">
                <a:solidFill>
                  <a:schemeClr val="accent5">
                    <a:lumMod val="50000"/>
                    <a:lumOff val="50000"/>
                  </a:schemeClr>
                </a:solidFill>
                <a:latin typeface="Calibri Light" panose="020F0302020204030204" pitchFamily="34" charset="0"/>
                <a:cs typeface="Calibri Light" pitchFamily="34" charset="0"/>
              </a:rPr>
              <a:t>ΥΓΕΙΟΝΟΜΙΚΟ</a:t>
            </a:r>
            <a:br>
              <a:rPr lang="el-GR" sz="5400" dirty="0" smtClean="0">
                <a:solidFill>
                  <a:schemeClr val="accent5">
                    <a:lumMod val="50000"/>
                    <a:lumOff val="50000"/>
                  </a:schemeClr>
                </a:solidFill>
                <a:latin typeface="Calibri Light" panose="020F0302020204030204" pitchFamily="34" charset="0"/>
                <a:cs typeface="Calibri Light" pitchFamily="34" charset="0"/>
              </a:rPr>
            </a:br>
            <a:r>
              <a:rPr lang="el-GR" sz="5400" dirty="0" smtClean="0">
                <a:solidFill>
                  <a:schemeClr val="accent5">
                    <a:lumMod val="50000"/>
                    <a:lumOff val="50000"/>
                  </a:schemeClr>
                </a:solidFill>
                <a:latin typeface="Calibri Light" panose="020F0302020204030204" pitchFamily="34" charset="0"/>
                <a:cs typeface="Calibri Light" pitchFamily="34" charset="0"/>
              </a:rPr>
              <a:t>ΠΡΩΤΟΚΟΛΛΟ  ΑΓΩΝΩΝ </a:t>
            </a:r>
            <a:br>
              <a:rPr lang="el-GR" sz="5400" dirty="0" smtClean="0">
                <a:solidFill>
                  <a:schemeClr val="accent5">
                    <a:lumMod val="50000"/>
                    <a:lumOff val="50000"/>
                  </a:schemeClr>
                </a:solidFill>
                <a:latin typeface="Calibri Light" panose="020F0302020204030204" pitchFamily="34" charset="0"/>
                <a:cs typeface="Calibri Light" pitchFamily="34" charset="0"/>
              </a:rPr>
            </a:br>
            <a:r>
              <a:rPr lang="el-GR" sz="5400" dirty="0" smtClean="0">
                <a:solidFill>
                  <a:schemeClr val="accent5">
                    <a:lumMod val="50000"/>
                    <a:lumOff val="50000"/>
                  </a:schemeClr>
                </a:solidFill>
                <a:latin typeface="Calibri Light" panose="020F0302020204030204" pitchFamily="34" charset="0"/>
                <a:cs typeface="Calibri Light" pitchFamily="34" charset="0"/>
              </a:rPr>
              <a:t>ΙΣΤΙΟΠΛΟΙΑΣ</a:t>
            </a:r>
            <a:r>
              <a:rPr lang="el-GR" sz="5400" dirty="0" smtClean="0">
                <a:latin typeface="Calibri Light" panose="020F0302020204030204" pitchFamily="34" charset="0"/>
                <a:cs typeface="Calibri Light" panose="020F0302020204030204" pitchFamily="34" charset="0"/>
              </a:rPr>
              <a:t/>
            </a:r>
            <a:br>
              <a:rPr lang="el-GR" sz="5400" dirty="0" smtClean="0">
                <a:latin typeface="Calibri Light" panose="020F0302020204030204" pitchFamily="34" charset="0"/>
                <a:cs typeface="Calibri Light" panose="020F0302020204030204" pitchFamily="34" charset="0"/>
              </a:rPr>
            </a:br>
            <a:endParaRPr lang="el-GR" sz="5400" dirty="0">
              <a:latin typeface="Calibri Light" panose="020F0302020204030204" pitchFamily="34" charset="0"/>
              <a:cs typeface="Calibri Light" panose="020F0302020204030204" pitchFamily="34" charset="0"/>
            </a:endParaRPr>
          </a:p>
        </p:txBody>
      </p:sp>
      <p:sp>
        <p:nvSpPr>
          <p:cNvPr id="4" name="Υπότιτλος 3">
            <a:extLst>
              <a:ext uri="{FF2B5EF4-FFF2-40B4-BE49-F238E27FC236}">
                <a16:creationId xmlns:a16="http://schemas.microsoft.com/office/drawing/2014/main" id="{4772945D-CA91-4CFE-8EB7-941C7618C994}"/>
              </a:ext>
            </a:extLst>
          </p:cNvPr>
          <p:cNvSpPr>
            <a:spLocks noGrp="1"/>
          </p:cNvSpPr>
          <p:nvPr>
            <p:ph type="subTitle" idx="1"/>
          </p:nvPr>
        </p:nvSpPr>
        <p:spPr>
          <a:xfrm>
            <a:off x="6084172" y="1556792"/>
            <a:ext cx="3003137" cy="504056"/>
          </a:xfrm>
          <a:solidFill>
            <a:schemeClr val="accent5">
              <a:lumMod val="50000"/>
              <a:lumOff val="50000"/>
              <a:alpha val="80000"/>
            </a:schemeClr>
          </a:solidFill>
        </p:spPr>
        <p:txBody>
          <a:bodyPr rtlCol="0"/>
          <a:lstStyle/>
          <a:p>
            <a:pPr algn="ctr" rtl="0"/>
            <a:r>
              <a:rPr lang="el-GR" b="1" dirty="0" smtClean="0">
                <a:effectLst>
                  <a:outerShdw blurRad="38100" dist="38100" dir="2700000" algn="tl">
                    <a:srgbClr val="000000">
                      <a:alpha val="43137"/>
                    </a:srgbClr>
                  </a:outerShdw>
                </a:effectLst>
                <a:latin typeface="Calibri Light" pitchFamily="34" charset="0"/>
                <a:cs typeface="Calibri Light" pitchFamily="34" charset="0"/>
              </a:rPr>
              <a:t>ΥΓΕΙΟΝΟΜΙΚΗ</a:t>
            </a:r>
            <a:r>
              <a:rPr lang="en-US" b="1" dirty="0" smtClean="0">
                <a:effectLst>
                  <a:outerShdw blurRad="38100" dist="38100" dir="2700000" algn="tl">
                    <a:srgbClr val="000000">
                      <a:alpha val="43137"/>
                    </a:srgbClr>
                  </a:outerShdw>
                </a:effectLst>
                <a:latin typeface="Calibri Light" pitchFamily="34" charset="0"/>
                <a:cs typeface="Calibri Light" pitchFamily="34" charset="0"/>
              </a:rPr>
              <a:t> </a:t>
            </a:r>
            <a:r>
              <a:rPr lang="el-GR" b="1" dirty="0" smtClean="0">
                <a:effectLst>
                  <a:outerShdw blurRad="38100" dist="38100" dir="2700000" algn="tl">
                    <a:srgbClr val="000000">
                      <a:alpha val="43137"/>
                    </a:srgbClr>
                  </a:outerShdw>
                </a:effectLst>
                <a:latin typeface="Calibri Light" pitchFamily="34" charset="0"/>
                <a:cs typeface="Calibri Light" pitchFamily="34" charset="0"/>
              </a:rPr>
              <a:t> ΕΠΙΤΡΟΠΗ</a:t>
            </a:r>
            <a:r>
              <a:rPr lang="en-US" b="1" dirty="0" smtClean="0">
                <a:effectLst>
                  <a:outerShdw blurRad="38100" dist="38100" dir="2700000" algn="tl">
                    <a:srgbClr val="000000">
                      <a:alpha val="43137"/>
                    </a:srgbClr>
                  </a:outerShdw>
                </a:effectLst>
                <a:latin typeface="Calibri Light" pitchFamily="34" charset="0"/>
                <a:cs typeface="Calibri Light" pitchFamily="34" charset="0"/>
              </a:rPr>
              <a:t> </a:t>
            </a:r>
            <a:r>
              <a:rPr lang="el-GR" b="1" dirty="0" smtClean="0">
                <a:effectLst>
                  <a:outerShdw blurRad="38100" dist="38100" dir="2700000" algn="tl">
                    <a:srgbClr val="000000">
                      <a:alpha val="43137"/>
                    </a:srgbClr>
                  </a:outerShdw>
                </a:effectLst>
                <a:latin typeface="Calibri Light" pitchFamily="34" charset="0"/>
                <a:cs typeface="Calibri Light" pitchFamily="34" charset="0"/>
              </a:rPr>
              <a:t> ΕΙΟ</a:t>
            </a:r>
            <a:endParaRPr lang="el-GR" b="1" dirty="0">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1" name="Πλαίσιο κειμένου 50">
            <a:extLst>
              <a:ext uri="{FF2B5EF4-FFF2-40B4-BE49-F238E27FC236}">
                <a16:creationId xmlns:a16="http://schemas.microsoft.com/office/drawing/2014/main" id="{66C1DE0A-7865-466B-B5D7-781C92357026}"/>
              </a:ext>
            </a:extLst>
          </p:cNvPr>
          <p:cNvSpPr txBox="1"/>
          <p:nvPr/>
        </p:nvSpPr>
        <p:spPr>
          <a:xfrm>
            <a:off x="7161717" y="4252717"/>
            <a:ext cx="1574645" cy="365535"/>
          </a:xfrm>
          <a:prstGeom prst="rect">
            <a:avLst/>
          </a:prstGeom>
          <a:noFill/>
        </p:spPr>
        <p:txBody>
          <a:bodyPr wrap="square" tIns="108000" bIns="0" rtlCol="0" anchor="ctr">
            <a:spAutoFit/>
          </a:bodyPr>
          <a:lstStyle/>
          <a:p>
            <a:pPr algn="ctr">
              <a:lnSpc>
                <a:spcPts val="1000"/>
              </a:lnSpc>
            </a:pPr>
            <a:r>
              <a:rPr lang="el-GR" sz="2400" b="1" spc="-100" dirty="0">
                <a:solidFill>
                  <a:prstClr val="black">
                    <a:lumMod val="75000"/>
                    <a:lumOff val="25000"/>
                  </a:prstClr>
                </a:solidFill>
                <a:latin typeface="Corbel"/>
              </a:rPr>
              <a:t> </a:t>
            </a:r>
            <a:br>
              <a:rPr lang="el-GR" sz="2400" b="1" spc="-100" dirty="0">
                <a:solidFill>
                  <a:prstClr val="black">
                    <a:lumMod val="75000"/>
                    <a:lumOff val="25000"/>
                  </a:prstClr>
                </a:solidFill>
                <a:latin typeface="Corbel"/>
              </a:rPr>
            </a:br>
            <a:endParaRPr lang="el-GR" spc="140" dirty="0">
              <a:solidFill>
                <a:prstClr val="black">
                  <a:lumMod val="75000"/>
                  <a:lumOff val="25000"/>
                </a:prstClr>
              </a:solidFill>
              <a:latin typeface="Corbel"/>
            </a:endParaRPr>
          </a:p>
        </p:txBody>
      </p:sp>
      <p:pic>
        <p:nvPicPr>
          <p:cNvPr id="7" name="6 - Εικόνα" descr="Click Here">
            <a:hlinkClick r:id="rId4"/>
          </p:cNvPr>
          <p:cNvPicPr/>
          <p:nvPr/>
        </p:nvPicPr>
        <p:blipFill>
          <a:blip r:embed="rId5" cstate="print"/>
          <a:srcRect/>
          <a:stretch>
            <a:fillRect/>
          </a:stretch>
        </p:blipFill>
        <p:spPr bwMode="auto">
          <a:xfrm>
            <a:off x="7596339" y="260651"/>
            <a:ext cx="1348943" cy="1306313"/>
          </a:xfrm>
          <a:prstGeom prst="rect">
            <a:avLst/>
          </a:prstGeom>
          <a:noFill/>
          <a:ln w="9525">
            <a:noFill/>
            <a:miter lim="800000"/>
            <a:headEnd/>
            <a:tailEnd/>
          </a:ln>
        </p:spPr>
      </p:pic>
    </p:spTree>
    <p:extLst>
      <p:ext uri="{BB962C8B-B14F-4D97-AF65-F5344CB8AC3E}">
        <p14:creationId xmlns:p14="http://schemas.microsoft.com/office/powerpoint/2010/main" val="3666683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Γραφείο με υπολογιστή, τηλέφωνο, βιβλία κ.λπ.">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9144000" cy="6858000"/>
          </a:xfrm>
        </p:spPr>
      </p:pic>
      <p:sp>
        <p:nvSpPr>
          <p:cNvPr id="3" name="Τίτλος 2">
            <a:extLst>
              <a:ext uri="{FF2B5EF4-FFF2-40B4-BE49-F238E27FC236}">
                <a16:creationId xmlns:a16="http://schemas.microsoft.com/office/drawing/2014/main" id="{200B3D2B-613A-41BE-987D-E6A1324B456D}"/>
              </a:ext>
            </a:extLst>
          </p:cNvPr>
          <p:cNvSpPr>
            <a:spLocks noGrp="1"/>
          </p:cNvSpPr>
          <p:nvPr>
            <p:ph type="ctrTitle"/>
          </p:nvPr>
        </p:nvSpPr>
        <p:spPr>
          <a:xfrm>
            <a:off x="0" y="1268760"/>
            <a:ext cx="6300192" cy="1152128"/>
          </a:xfrm>
        </p:spPr>
        <p:txBody>
          <a:bodyPr rtlCol="0"/>
          <a:lstStyle/>
          <a:p>
            <a:pPr lvl="0"/>
            <a:r>
              <a:rPr lang="el-GR" sz="3600" dirty="0" smtClean="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Συστήνεται  ισχυρά  η  </a:t>
            </a:r>
            <a:r>
              <a:rPr lang="el-GR" sz="3600"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ενημέρωση από </a:t>
            </a:r>
            <a:r>
              <a:rPr lang="el-GR" sz="3600" dirty="0" smtClean="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τις  παρακάτω  </a:t>
            </a:r>
            <a:r>
              <a:rPr lang="el-GR" sz="3600"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πηγές:</a:t>
            </a:r>
            <a:br>
              <a:rPr lang="el-GR" sz="3600"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l-GR" sz="3600" spc="-340"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4" name="Θέση κειμένου 13">
            <a:extLst>
              <a:ext uri="{FF2B5EF4-FFF2-40B4-BE49-F238E27FC236}">
                <a16:creationId xmlns:a16="http://schemas.microsoft.com/office/drawing/2014/main" id="{F278402B-CA7D-4F5B-B3FA-ED74AB3CFB6C}"/>
              </a:ext>
            </a:extLst>
          </p:cNvPr>
          <p:cNvSpPr>
            <a:spLocks noGrp="1"/>
          </p:cNvSpPr>
          <p:nvPr>
            <p:ph type="body" sz="quarter" idx="13"/>
          </p:nvPr>
        </p:nvSpPr>
        <p:spPr>
          <a:xfrm>
            <a:off x="4676776" y="164691"/>
            <a:ext cx="4467225" cy="1100565"/>
          </a:xfrm>
          <a:solidFill>
            <a:srgbClr val="0070C0">
              <a:alpha val="80000"/>
            </a:srgbClr>
          </a:solidFill>
        </p:spPr>
        <p:txBody>
          <a:bodyPr rtlCol="0"/>
          <a:lstStyle/>
          <a:p>
            <a:pPr algn="ctr" rtl="0"/>
            <a:r>
              <a:rPr lang="el-GR" sz="4000" b="1" dirty="0" smtClean="0">
                <a:effectLst>
                  <a:outerShdw blurRad="38100" dist="38100" dir="2700000" algn="tl">
                    <a:srgbClr val="000000">
                      <a:alpha val="43137"/>
                    </a:srgbClr>
                  </a:outerShdw>
                </a:effectLst>
                <a:latin typeface="Calibri Light" pitchFamily="34" charset="0"/>
                <a:cs typeface="Calibri Light" pitchFamily="34" charset="0"/>
              </a:rPr>
              <a:t> ΠΡΟΚΗΡΥΞΗ</a:t>
            </a:r>
            <a:endParaRPr lang="el-GR" sz="4000" b="1" dirty="0">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el-GR" smtClean="0"/>
              <a:pPr rtl="0"/>
              <a:t>10</a:t>
            </a:fld>
            <a:endParaRPr lang="el-GR" dirty="0"/>
          </a:p>
        </p:txBody>
      </p:sp>
      <p:sp>
        <p:nvSpPr>
          <p:cNvPr id="6" name="5 - TextBox"/>
          <p:cNvSpPr txBox="1"/>
          <p:nvPr/>
        </p:nvSpPr>
        <p:spPr>
          <a:xfrm>
            <a:off x="179513" y="2708920"/>
            <a:ext cx="8964488" cy="3970318"/>
          </a:xfrm>
          <a:prstGeom prst="rect">
            <a:avLst/>
          </a:prstGeom>
          <a:solidFill>
            <a:srgbClr val="0070C0"/>
          </a:solidFill>
        </p:spPr>
        <p:txBody>
          <a:bodyPr wrap="square" rtlCol="0">
            <a:spAutoFit/>
          </a:bodyPr>
          <a:lstStyle/>
          <a:p>
            <a:r>
              <a:rPr lang="el-GR" sz="2800" dirty="0">
                <a:solidFill>
                  <a:schemeClr val="bg1"/>
                </a:solidFill>
              </a:rPr>
              <a:t>1</a:t>
            </a:r>
            <a:r>
              <a:rPr lang="el-GR"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Γενική ενημέρωση από τη </a:t>
            </a:r>
            <a:r>
              <a:rPr lang="el-GR" sz="28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WS: </a:t>
            </a:r>
            <a:r>
              <a:rPr lang="el-GR" sz="2800" u="sng"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4"/>
              </a:rPr>
              <a:t>https</a:t>
            </a:r>
            <a:r>
              <a:rPr lang="el-GR" sz="2800"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4"/>
              </a:rPr>
              <a:t>://www.sailing.org/medical/</a:t>
            </a:r>
            <a:endParaRPr lang="el-GR"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l-GR"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Βασικό κείμενο ενημέρωσης διοργανωτών αγώνων για υγειονομική προστασία</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“World Sailing Guidance to Event Organizers for the Protection of the Health of Sailing Communities”</a:t>
            </a:r>
            <a:endParaRPr lang="el-GR"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l-GR"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Επιπλέον κείμενο για διοργάνωση αγώνων ανοικτής θαλάσσης</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“Addendum to Guidance for Event </a:t>
            </a:r>
            <a:r>
              <a:rPr lang="en-US" sz="28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Organisers</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Offshore Yacht Races (CVGEO)” </a:t>
            </a:r>
            <a:endParaRPr lang="el-GR"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5511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2019 World Sailing Annual Conference"/>
          <p:cNvPicPr>
            <a:picLocks noGrp="1" noChangeAspect="1" noChangeArrowheads="1"/>
          </p:cNvPicPr>
          <p:nvPr>
            <p:ph type="pic" sz="quarter" idx="14"/>
          </p:nvPr>
        </p:nvPicPr>
        <p:blipFill>
          <a:blip r:embed="rId3"/>
          <a:srcRect l="19218" r="19218"/>
          <a:stretch>
            <a:fillRect/>
          </a:stretch>
        </p:blipFill>
        <p:spPr bwMode="auto">
          <a:xfrm>
            <a:off x="2" y="-1"/>
            <a:ext cx="4604147" cy="6688183"/>
          </a:xfrm>
          <a:prstGeom prst="rect">
            <a:avLst/>
          </a:prstGeom>
          <a:noFill/>
        </p:spPr>
      </p:pic>
      <p:sp>
        <p:nvSpPr>
          <p:cNvPr id="4" name="Θέση περιεχομένου 3">
            <a:extLst>
              <a:ext uri="{FF2B5EF4-FFF2-40B4-BE49-F238E27FC236}">
                <a16:creationId xmlns:a16="http://schemas.microsoft.com/office/drawing/2014/main" id="{3B86E961-B76E-423F-995E-11B31E921437}"/>
              </a:ext>
            </a:extLst>
          </p:cNvPr>
          <p:cNvSpPr>
            <a:spLocks noGrp="1"/>
          </p:cNvSpPr>
          <p:nvPr>
            <p:ph sz="half" idx="1"/>
          </p:nvPr>
        </p:nvSpPr>
        <p:spPr>
          <a:xfrm>
            <a:off x="1" y="0"/>
            <a:ext cx="4379324" cy="1628799"/>
          </a:xfrm>
          <a:solidFill>
            <a:srgbClr val="0070C0"/>
          </a:solidFill>
        </p:spPr>
        <p:txBody>
          <a:bodyPr rtlCol="0"/>
          <a:lstStyle/>
          <a:p>
            <a:pPr algn="ctr">
              <a:lnSpc>
                <a:spcPct val="100000"/>
              </a:lnSpc>
            </a:pPr>
            <a:endParaRPr lang="el-GR" sz="4800" b="1" u="sng" dirty="0" smtClean="0">
              <a:effectLst>
                <a:outerShdw blurRad="38100" dist="38100" dir="2700000" algn="tl">
                  <a:srgbClr val="000000">
                    <a:alpha val="43137"/>
                  </a:srgbClr>
                </a:outerShdw>
              </a:effectLst>
              <a:latin typeface="Calibri Light" pitchFamily="34" charset="0"/>
              <a:cs typeface="Calibri Light" pitchFamily="34" charset="0"/>
            </a:endParaRPr>
          </a:p>
          <a:p>
            <a:pPr algn="ctr">
              <a:lnSpc>
                <a:spcPct val="100000"/>
              </a:lnSpc>
            </a:pPr>
            <a:r>
              <a:rPr lang="el-GR" sz="4800" b="1" u="sng" dirty="0" smtClean="0">
                <a:effectLst>
                  <a:outerShdw blurRad="38100" dist="38100" dir="2700000" algn="tl">
                    <a:srgbClr val="000000">
                      <a:alpha val="43137"/>
                    </a:srgbClr>
                  </a:outerShdw>
                </a:effectLst>
                <a:latin typeface="Calibri Light" pitchFamily="34" charset="0"/>
                <a:cs typeface="Calibri Light" pitchFamily="34" charset="0"/>
              </a:rPr>
              <a:t>Ταξινόμηση Αγώνων</a:t>
            </a:r>
          </a:p>
          <a:p>
            <a:pPr algn="ctr">
              <a:lnSpc>
                <a:spcPct val="100000"/>
              </a:lnSpc>
            </a:pPr>
            <a:endParaRPr lang="el-GR" sz="4800" b="1" dirty="0" smtClean="0">
              <a:effectLst>
                <a:outerShdw blurRad="38100" dist="38100" dir="2700000" algn="tl">
                  <a:srgbClr val="000000">
                    <a:alpha val="43137"/>
                  </a:srgbClr>
                </a:outerShdw>
              </a:effectLst>
              <a:latin typeface="Calibri Light" pitchFamily="34" charset="0"/>
              <a:cs typeface="Calibri Light" pitchFamily="34" charset="0"/>
            </a:endParaRPr>
          </a:p>
          <a:p>
            <a:pPr rtl="0"/>
            <a:r>
              <a:rPr lang="el-GR" sz="1500" dirty="0" smtClean="0"/>
              <a:t> </a:t>
            </a:r>
            <a:endParaRPr lang="el-GR" sz="1500" dirty="0"/>
          </a:p>
        </p:txBody>
      </p:sp>
      <p:sp>
        <p:nvSpPr>
          <p:cNvPr id="6" name="Θέση αριθμού διαφάνειας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el-GR" smtClean="0"/>
              <a:pPr rtl="0"/>
              <a:t>11</a:t>
            </a:fld>
            <a:endParaRPr lang="el-GR"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rtlCol="0"/>
          <a:lstStyle/>
          <a:p>
            <a:pPr rtl="0"/>
            <a:r>
              <a:rPr lang="el-GR" dirty="0" err="1"/>
              <a:t>Large</a:t>
            </a:r>
            <a:r>
              <a:rPr lang="el-GR" dirty="0"/>
              <a:t> </a:t>
            </a:r>
            <a:r>
              <a:rPr lang="el-GR" dirty="0" err="1"/>
              <a:t>image</a:t>
            </a:r>
            <a:endParaRPr lang="el-GR" dirty="0"/>
          </a:p>
        </p:txBody>
      </p:sp>
      <p:sp>
        <p:nvSpPr>
          <p:cNvPr id="10" name="3 - Θέση κειμένου"/>
          <p:cNvSpPr txBox="1">
            <a:spLocks/>
          </p:cNvSpPr>
          <p:nvPr/>
        </p:nvSpPr>
        <p:spPr>
          <a:xfrm>
            <a:off x="4604658" y="0"/>
            <a:ext cx="4402184" cy="6525344"/>
          </a:xfrm>
          <a:prstGeom prst="rect">
            <a:avLst/>
          </a:prstGeom>
          <a:noFill/>
        </p:spPr>
        <p:txBody>
          <a:bodyPr vert="horz" lIns="0" tIns="0" rIns="0" bIns="0" rtlCol="0" anchor="ct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3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Με τον κίνδυνο μετάδοσης διασποράς &amp; αποτελεσμάτων του </a:t>
            </a:r>
            <a:r>
              <a:rPr kumimoji="0" lang="en-US" sz="3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Covid-19</a:t>
            </a:r>
            <a:endParaRPr kumimoji="0" lang="el-GR" sz="3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3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l-GR" sz="3600" b="1" dirty="0" smtClean="0">
                <a:solidFill>
                  <a:srgbClr val="00B0F0"/>
                </a:solidFill>
                <a:effectLst>
                  <a:outerShdw blurRad="38100" dist="38100" dir="2700000" algn="tl">
                    <a:srgbClr val="000000">
                      <a:alpha val="43137"/>
                    </a:srgbClr>
                  </a:outerShdw>
                </a:effectLst>
                <a:latin typeface="Calibri Light" pitchFamily="34" charset="0"/>
                <a:cs typeface="Calibri Light" pitchFamily="34" charset="0"/>
              </a:rPr>
              <a:t>Ανάλογα με την συγκέντρωση πληθυσμού σε σχέση με τις δυνατότητες προφύλαξης</a:t>
            </a:r>
            <a:endParaRPr kumimoji="0" lang="el-GR" sz="3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1832122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2019 World Sailing Annual Conference"/>
          <p:cNvPicPr>
            <a:picLocks noGrp="1" noChangeAspect="1" noChangeArrowheads="1"/>
          </p:cNvPicPr>
          <p:nvPr>
            <p:ph type="pic" sz="quarter" idx="14"/>
          </p:nvPr>
        </p:nvPicPr>
        <p:blipFill>
          <a:blip r:embed="rId3"/>
          <a:srcRect l="19218" r="19218"/>
          <a:stretch>
            <a:fillRect/>
          </a:stretch>
        </p:blipFill>
        <p:spPr bwMode="auto">
          <a:xfrm>
            <a:off x="2" y="-1"/>
            <a:ext cx="4604147" cy="6688183"/>
          </a:xfrm>
          <a:prstGeom prst="rect">
            <a:avLst/>
          </a:prstGeom>
          <a:noFill/>
        </p:spPr>
      </p:pic>
      <p:sp>
        <p:nvSpPr>
          <p:cNvPr id="4" name="Θέση περιεχομένου 3">
            <a:extLst>
              <a:ext uri="{FF2B5EF4-FFF2-40B4-BE49-F238E27FC236}">
                <a16:creationId xmlns:a16="http://schemas.microsoft.com/office/drawing/2014/main" id="{3B86E961-B76E-423F-995E-11B31E921437}"/>
              </a:ext>
            </a:extLst>
          </p:cNvPr>
          <p:cNvSpPr>
            <a:spLocks noGrp="1"/>
          </p:cNvSpPr>
          <p:nvPr>
            <p:ph sz="half" idx="1"/>
          </p:nvPr>
        </p:nvSpPr>
        <p:spPr>
          <a:xfrm>
            <a:off x="1" y="0"/>
            <a:ext cx="4379324" cy="1628799"/>
          </a:xfrm>
          <a:solidFill>
            <a:srgbClr val="0070C0"/>
          </a:solidFill>
        </p:spPr>
        <p:txBody>
          <a:bodyPr rtlCol="0"/>
          <a:lstStyle/>
          <a:p>
            <a:pPr algn="ctr">
              <a:lnSpc>
                <a:spcPct val="100000"/>
              </a:lnSpc>
            </a:pPr>
            <a:endParaRPr lang="el-GR" sz="4800" b="1" u="sng" dirty="0" smtClean="0">
              <a:effectLst>
                <a:outerShdw blurRad="38100" dist="38100" dir="2700000" algn="tl">
                  <a:srgbClr val="000000">
                    <a:alpha val="43137"/>
                  </a:srgbClr>
                </a:outerShdw>
              </a:effectLst>
              <a:latin typeface="Calibri Light" pitchFamily="34" charset="0"/>
              <a:cs typeface="Calibri Light" pitchFamily="34" charset="0"/>
            </a:endParaRPr>
          </a:p>
          <a:p>
            <a:pPr algn="ctr">
              <a:lnSpc>
                <a:spcPct val="100000"/>
              </a:lnSpc>
            </a:pPr>
            <a:r>
              <a:rPr lang="el-GR" sz="4800" b="1" u="sng" dirty="0" smtClean="0">
                <a:effectLst>
                  <a:outerShdw blurRad="38100" dist="38100" dir="2700000" algn="tl">
                    <a:srgbClr val="000000">
                      <a:alpha val="43137"/>
                    </a:srgbClr>
                  </a:outerShdw>
                </a:effectLst>
                <a:latin typeface="Calibri Light" pitchFamily="34" charset="0"/>
                <a:cs typeface="Calibri Light" pitchFamily="34" charset="0"/>
              </a:rPr>
              <a:t>Ταξινόμηση Αγώνων</a:t>
            </a:r>
          </a:p>
          <a:p>
            <a:pPr algn="ctr">
              <a:lnSpc>
                <a:spcPct val="100000"/>
              </a:lnSpc>
            </a:pPr>
            <a:endParaRPr lang="el-GR" sz="4800" b="1" dirty="0" smtClean="0">
              <a:effectLst>
                <a:outerShdw blurRad="38100" dist="38100" dir="2700000" algn="tl">
                  <a:srgbClr val="000000">
                    <a:alpha val="43137"/>
                  </a:srgbClr>
                </a:outerShdw>
              </a:effectLst>
              <a:latin typeface="Calibri Light" pitchFamily="34" charset="0"/>
              <a:cs typeface="Calibri Light" pitchFamily="34" charset="0"/>
            </a:endParaRPr>
          </a:p>
          <a:p>
            <a:pPr rtl="0"/>
            <a:r>
              <a:rPr lang="el-GR" sz="1500" dirty="0" smtClean="0"/>
              <a:t> </a:t>
            </a:r>
            <a:endParaRPr lang="el-GR" sz="1500" dirty="0"/>
          </a:p>
        </p:txBody>
      </p:sp>
      <p:sp>
        <p:nvSpPr>
          <p:cNvPr id="6" name="Θέση αριθμού διαφάνειας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el-GR" smtClean="0"/>
              <a:pPr rtl="0"/>
              <a:t>12</a:t>
            </a:fld>
            <a:endParaRPr lang="el-GR"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rtlCol="0"/>
          <a:lstStyle/>
          <a:p>
            <a:pPr rtl="0"/>
            <a:r>
              <a:rPr lang="el-GR" dirty="0" err="1"/>
              <a:t>Large</a:t>
            </a:r>
            <a:r>
              <a:rPr lang="el-GR" dirty="0"/>
              <a:t> </a:t>
            </a:r>
            <a:r>
              <a:rPr lang="el-GR" dirty="0" err="1"/>
              <a:t>image</a:t>
            </a:r>
            <a:endParaRPr lang="el-GR" dirty="0"/>
          </a:p>
        </p:txBody>
      </p:sp>
      <p:sp>
        <p:nvSpPr>
          <p:cNvPr id="10" name="3 - Θέση κειμένου"/>
          <p:cNvSpPr txBox="1">
            <a:spLocks/>
          </p:cNvSpPr>
          <p:nvPr/>
        </p:nvSpPr>
        <p:spPr>
          <a:xfrm>
            <a:off x="4604658" y="0"/>
            <a:ext cx="4402184" cy="6525344"/>
          </a:xfrm>
          <a:prstGeom prst="rect">
            <a:avLst/>
          </a:prstGeom>
          <a:noFill/>
        </p:spPr>
        <p:txBody>
          <a:bodyPr vert="horz" lIns="0" tIns="0" rIns="0" bIns="0" rtlCol="0" anchor="ct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3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Με τον κίνδυνο μετάδοσης διασποράς &amp; αποτελεσμάτων του </a:t>
            </a:r>
            <a:r>
              <a:rPr kumimoji="0" lang="en-US" sz="3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Covid-19</a:t>
            </a:r>
            <a:endParaRPr kumimoji="0" lang="el-GR" sz="3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3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l-GR" sz="3600" b="1" dirty="0" smtClean="0">
                <a:solidFill>
                  <a:srgbClr val="00B0F0"/>
                </a:solidFill>
                <a:effectLst>
                  <a:outerShdw blurRad="38100" dist="38100" dir="2700000" algn="tl">
                    <a:srgbClr val="000000">
                      <a:alpha val="43137"/>
                    </a:srgbClr>
                  </a:outerShdw>
                </a:effectLst>
                <a:latin typeface="Calibri Light" pitchFamily="34" charset="0"/>
                <a:cs typeface="Calibri Light" pitchFamily="34" charset="0"/>
              </a:rPr>
              <a:t>Ανάλογα με την συγκέντρωση πληθυσμού σε σχέση με τις δυνατότητες προφύλαξης</a:t>
            </a:r>
            <a:endParaRPr kumimoji="0" lang="el-GR" sz="3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2103908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2019 World Sailing Annual Conference"/>
          <p:cNvPicPr>
            <a:picLocks noGrp="1" noChangeAspect="1" noChangeArrowheads="1"/>
          </p:cNvPicPr>
          <p:nvPr>
            <p:ph type="pic" sz="quarter" idx="14"/>
          </p:nvPr>
        </p:nvPicPr>
        <p:blipFill>
          <a:blip r:embed="rId3"/>
          <a:srcRect l="19218" r="19218"/>
          <a:stretch>
            <a:fillRect/>
          </a:stretch>
        </p:blipFill>
        <p:spPr bwMode="auto">
          <a:xfrm>
            <a:off x="2" y="-1"/>
            <a:ext cx="4604147" cy="6688183"/>
          </a:xfrm>
          <a:prstGeom prst="rect">
            <a:avLst/>
          </a:prstGeom>
          <a:noFill/>
        </p:spPr>
      </p:pic>
      <p:sp>
        <p:nvSpPr>
          <p:cNvPr id="4" name="Θέση περιεχομένου 3">
            <a:extLst>
              <a:ext uri="{FF2B5EF4-FFF2-40B4-BE49-F238E27FC236}">
                <a16:creationId xmlns:a16="http://schemas.microsoft.com/office/drawing/2014/main" id="{3B86E961-B76E-423F-995E-11B31E921437}"/>
              </a:ext>
            </a:extLst>
          </p:cNvPr>
          <p:cNvSpPr>
            <a:spLocks noGrp="1"/>
          </p:cNvSpPr>
          <p:nvPr>
            <p:ph sz="half" idx="1"/>
          </p:nvPr>
        </p:nvSpPr>
        <p:spPr>
          <a:xfrm>
            <a:off x="1" y="0"/>
            <a:ext cx="4379324" cy="1628799"/>
          </a:xfrm>
          <a:solidFill>
            <a:srgbClr val="0070C0"/>
          </a:solidFill>
        </p:spPr>
        <p:txBody>
          <a:bodyPr rtlCol="0"/>
          <a:lstStyle/>
          <a:p>
            <a:pPr algn="ctr">
              <a:lnSpc>
                <a:spcPct val="100000"/>
              </a:lnSpc>
            </a:pPr>
            <a:endParaRPr lang="el-GR" sz="4800" b="1" u="sng" dirty="0" smtClean="0">
              <a:effectLst>
                <a:outerShdw blurRad="38100" dist="38100" dir="2700000" algn="tl">
                  <a:srgbClr val="000000">
                    <a:alpha val="43137"/>
                  </a:srgbClr>
                </a:outerShdw>
              </a:effectLst>
              <a:latin typeface="Calibri Light" pitchFamily="34" charset="0"/>
              <a:cs typeface="Calibri Light" pitchFamily="34" charset="0"/>
            </a:endParaRPr>
          </a:p>
          <a:p>
            <a:pPr algn="ctr">
              <a:lnSpc>
                <a:spcPct val="100000"/>
              </a:lnSpc>
            </a:pPr>
            <a:r>
              <a:rPr lang="el-GR" sz="3200" b="1" u="sng"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ΚΑΤΗΓΟΡΙΕΣ ΕΠΙΚΙΝΔΥΝΟΤΗΤΑΣ</a:t>
            </a:r>
            <a:endParaRPr lang="el-GR" sz="32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algn="ctr">
              <a:lnSpc>
                <a:spcPct val="100000"/>
              </a:lnSpc>
            </a:pPr>
            <a:endParaRPr lang="el-GR" sz="4800" b="1" dirty="0" smtClean="0">
              <a:effectLst>
                <a:outerShdw blurRad="38100" dist="38100" dir="2700000" algn="tl">
                  <a:srgbClr val="000000">
                    <a:alpha val="43137"/>
                  </a:srgbClr>
                </a:outerShdw>
              </a:effectLst>
              <a:latin typeface="Calibri Light" pitchFamily="34" charset="0"/>
              <a:cs typeface="Calibri Light" pitchFamily="34" charset="0"/>
            </a:endParaRPr>
          </a:p>
          <a:p>
            <a:pPr rtl="0"/>
            <a:r>
              <a:rPr lang="el-GR" sz="1500" dirty="0" smtClean="0"/>
              <a:t> </a:t>
            </a:r>
            <a:endParaRPr lang="el-GR" sz="1500" dirty="0"/>
          </a:p>
        </p:txBody>
      </p:sp>
      <p:sp>
        <p:nvSpPr>
          <p:cNvPr id="6" name="Θέση αριθμού διαφάνειας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el-GR" smtClean="0"/>
              <a:pPr rtl="0"/>
              <a:t>13</a:t>
            </a:fld>
            <a:endParaRPr lang="el-GR"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rtlCol="0"/>
          <a:lstStyle/>
          <a:p>
            <a:pPr rtl="0"/>
            <a:r>
              <a:rPr lang="el-GR" dirty="0" err="1"/>
              <a:t>Large</a:t>
            </a:r>
            <a:r>
              <a:rPr lang="el-GR" dirty="0"/>
              <a:t> </a:t>
            </a:r>
            <a:r>
              <a:rPr lang="el-GR" dirty="0" err="1"/>
              <a:t>image</a:t>
            </a:r>
            <a:endParaRPr lang="el-GR" dirty="0"/>
          </a:p>
        </p:txBody>
      </p:sp>
      <p:sp>
        <p:nvSpPr>
          <p:cNvPr id="10" name="3 - Θέση κειμένου"/>
          <p:cNvSpPr txBox="1">
            <a:spLocks/>
          </p:cNvSpPr>
          <p:nvPr/>
        </p:nvSpPr>
        <p:spPr>
          <a:xfrm>
            <a:off x="4604658" y="0"/>
            <a:ext cx="4402184" cy="6525344"/>
          </a:xfrm>
          <a:prstGeom prst="rect">
            <a:avLst/>
          </a:prstGeom>
          <a:noFill/>
        </p:spPr>
        <p:txBody>
          <a:bodyPr vert="horz" lIns="0" tIns="0" rIns="0" bIns="0" rtlCol="0" anchor="ctr"/>
          <a:lstStyle/>
          <a:p>
            <a:pPr marL="457200" lvl="0" indent="-457200">
              <a:buFont typeface="Arial" panose="020B0604020202020204" pitchFamily="34" charset="0"/>
              <a:buChar char="•"/>
            </a:pPr>
            <a:r>
              <a:rPr lang="el-GR" sz="2800" b="1" dirty="0">
                <a:solidFill>
                  <a:srgbClr val="00B050"/>
                </a:solidFill>
                <a:effectLst>
                  <a:outerShdw blurRad="38100" dist="38100" dir="2700000" algn="tl">
                    <a:srgbClr val="000000">
                      <a:alpha val="43137"/>
                    </a:srgbClr>
                  </a:outerShdw>
                </a:effectLst>
              </a:rPr>
              <a:t>Πολύ Χαμηλού κινδύνου (</a:t>
            </a:r>
            <a:r>
              <a:rPr lang="el-GR" sz="2800" b="1" dirty="0" err="1">
                <a:solidFill>
                  <a:srgbClr val="00B050"/>
                </a:solidFill>
                <a:effectLst>
                  <a:outerShdw blurRad="38100" dist="38100" dir="2700000" algn="tl">
                    <a:srgbClr val="000000">
                      <a:alpha val="43137"/>
                    </a:srgbClr>
                  </a:outerShdw>
                </a:effectLst>
              </a:rPr>
              <a:t>Very</a:t>
            </a:r>
            <a:r>
              <a:rPr lang="el-GR" sz="2800" b="1" dirty="0">
                <a:solidFill>
                  <a:srgbClr val="00B050"/>
                </a:solidFill>
                <a:effectLst>
                  <a:outerShdw blurRad="38100" dist="38100" dir="2700000" algn="tl">
                    <a:srgbClr val="000000">
                      <a:alpha val="43137"/>
                    </a:srgbClr>
                  </a:outerShdw>
                </a:effectLst>
              </a:rPr>
              <a:t> </a:t>
            </a:r>
            <a:r>
              <a:rPr lang="el-GR" sz="2800" b="1" dirty="0" err="1">
                <a:solidFill>
                  <a:srgbClr val="00B050"/>
                </a:solidFill>
                <a:effectLst>
                  <a:outerShdw blurRad="38100" dist="38100" dir="2700000" algn="tl">
                    <a:srgbClr val="000000">
                      <a:alpha val="43137"/>
                    </a:srgbClr>
                  </a:outerShdw>
                </a:effectLst>
              </a:rPr>
              <a:t>Low</a:t>
            </a:r>
            <a:r>
              <a:rPr lang="el-GR" sz="2800" b="1" dirty="0">
                <a:solidFill>
                  <a:srgbClr val="00B050"/>
                </a:solidFill>
                <a:effectLst>
                  <a:outerShdw blurRad="38100" dist="38100" dir="2700000" algn="tl">
                    <a:srgbClr val="000000">
                      <a:alpha val="43137"/>
                    </a:srgbClr>
                  </a:outerShdw>
                </a:effectLst>
              </a:rPr>
              <a:t> </a:t>
            </a:r>
            <a:r>
              <a:rPr lang="el-GR" sz="2800" b="1" dirty="0" err="1">
                <a:solidFill>
                  <a:srgbClr val="00B050"/>
                </a:solidFill>
                <a:effectLst>
                  <a:outerShdw blurRad="38100" dist="38100" dir="2700000" algn="tl">
                    <a:srgbClr val="000000">
                      <a:alpha val="43137"/>
                    </a:srgbClr>
                  </a:outerShdw>
                </a:effectLst>
              </a:rPr>
              <a:t>risk</a:t>
            </a:r>
            <a:r>
              <a:rPr lang="el-GR" sz="2800" b="1" dirty="0">
                <a:solidFill>
                  <a:srgbClr val="00B050"/>
                </a:solidFill>
                <a:effectLst>
                  <a:outerShdw blurRad="38100" dist="38100" dir="2700000" algn="tl">
                    <a:srgbClr val="000000">
                      <a:alpha val="43137"/>
                    </a:srgbClr>
                  </a:outerShdw>
                </a:effectLst>
              </a:rPr>
              <a:t>)</a:t>
            </a:r>
            <a:endParaRPr lang="el-GR" sz="2800" dirty="0">
              <a:solidFill>
                <a:srgbClr val="00B050"/>
              </a:solidFill>
              <a:effectLst>
                <a:outerShdw blurRad="38100" dist="38100" dir="2700000" algn="tl">
                  <a:srgbClr val="000000">
                    <a:alpha val="43137"/>
                  </a:srgbClr>
                </a:outerShdw>
              </a:effectLst>
            </a:endParaRPr>
          </a:p>
          <a:p>
            <a:pPr marL="457200" lvl="0" indent="-457200">
              <a:buFont typeface="Arial" panose="020B0604020202020204" pitchFamily="34" charset="0"/>
              <a:buChar char="•"/>
            </a:pPr>
            <a:r>
              <a:rPr lang="el-GR" sz="2800" b="1" dirty="0">
                <a:solidFill>
                  <a:srgbClr val="00B050"/>
                </a:solidFill>
                <a:effectLst>
                  <a:outerShdw blurRad="38100" dist="38100" dir="2700000" algn="tl">
                    <a:srgbClr val="000000">
                      <a:alpha val="43137"/>
                    </a:srgbClr>
                  </a:outerShdw>
                </a:effectLst>
              </a:rPr>
              <a:t>Χαμηλού κινδύνου (</a:t>
            </a:r>
            <a:r>
              <a:rPr lang="el-GR" sz="2800" b="1" dirty="0" err="1">
                <a:solidFill>
                  <a:srgbClr val="00B050"/>
                </a:solidFill>
                <a:effectLst>
                  <a:outerShdw blurRad="38100" dist="38100" dir="2700000" algn="tl">
                    <a:srgbClr val="000000">
                      <a:alpha val="43137"/>
                    </a:srgbClr>
                  </a:outerShdw>
                </a:effectLst>
              </a:rPr>
              <a:t>Low</a:t>
            </a:r>
            <a:r>
              <a:rPr lang="el-GR" sz="2800" b="1" dirty="0">
                <a:solidFill>
                  <a:srgbClr val="00B050"/>
                </a:solidFill>
                <a:effectLst>
                  <a:outerShdw blurRad="38100" dist="38100" dir="2700000" algn="tl">
                    <a:srgbClr val="000000">
                      <a:alpha val="43137"/>
                    </a:srgbClr>
                  </a:outerShdw>
                </a:effectLst>
              </a:rPr>
              <a:t> </a:t>
            </a:r>
            <a:r>
              <a:rPr lang="el-GR" sz="2800" b="1" dirty="0" err="1">
                <a:solidFill>
                  <a:srgbClr val="00B050"/>
                </a:solidFill>
                <a:effectLst>
                  <a:outerShdw blurRad="38100" dist="38100" dir="2700000" algn="tl">
                    <a:srgbClr val="000000">
                      <a:alpha val="43137"/>
                    </a:srgbClr>
                  </a:outerShdw>
                </a:effectLst>
              </a:rPr>
              <a:t>risk</a:t>
            </a:r>
            <a:r>
              <a:rPr lang="el-GR" sz="2800" b="1" dirty="0">
                <a:solidFill>
                  <a:srgbClr val="00B050"/>
                </a:solidFill>
                <a:effectLst>
                  <a:outerShdw blurRad="38100" dist="38100" dir="2700000" algn="tl">
                    <a:srgbClr val="000000">
                      <a:alpha val="43137"/>
                    </a:srgbClr>
                  </a:outerShdw>
                </a:effectLst>
              </a:rPr>
              <a:t>)</a:t>
            </a:r>
            <a:endParaRPr lang="el-GR" sz="2800" dirty="0">
              <a:solidFill>
                <a:srgbClr val="00B050"/>
              </a:solidFill>
              <a:effectLst>
                <a:outerShdw blurRad="38100" dist="38100" dir="2700000" algn="tl">
                  <a:srgbClr val="000000">
                    <a:alpha val="43137"/>
                  </a:srgbClr>
                </a:outerShdw>
              </a:effectLst>
            </a:endParaRPr>
          </a:p>
          <a:p>
            <a:pPr marL="457200" lvl="0" indent="-457200">
              <a:buFont typeface="Arial" panose="020B0604020202020204" pitchFamily="34" charset="0"/>
              <a:buChar char="•"/>
            </a:pPr>
            <a:r>
              <a:rPr lang="el-GR" sz="2800" b="1" dirty="0">
                <a:solidFill>
                  <a:srgbClr val="FFFF00"/>
                </a:solidFill>
                <a:effectLst>
                  <a:outerShdw blurRad="38100" dist="38100" dir="2700000" algn="tl">
                    <a:srgbClr val="000000">
                      <a:alpha val="43137"/>
                    </a:srgbClr>
                  </a:outerShdw>
                </a:effectLst>
              </a:rPr>
              <a:t>Μέσου κινδύνου </a:t>
            </a:r>
            <a:r>
              <a:rPr lang="el-GR" sz="2800" b="1" dirty="0">
                <a:solidFill>
                  <a:srgbClr val="FFC000"/>
                </a:solidFill>
                <a:effectLst>
                  <a:outerShdw blurRad="38100" dist="38100" dir="2700000" algn="tl">
                    <a:srgbClr val="000000">
                      <a:alpha val="43137"/>
                    </a:srgbClr>
                  </a:outerShdw>
                </a:effectLst>
              </a:rPr>
              <a:t>(</a:t>
            </a:r>
            <a:r>
              <a:rPr lang="el-GR" sz="2800" b="1" dirty="0" err="1">
                <a:solidFill>
                  <a:srgbClr val="FFC000"/>
                </a:solidFill>
                <a:effectLst>
                  <a:outerShdw blurRad="38100" dist="38100" dir="2700000" algn="tl">
                    <a:srgbClr val="000000">
                      <a:alpha val="43137"/>
                    </a:srgbClr>
                  </a:outerShdw>
                </a:effectLst>
              </a:rPr>
              <a:t>Moderate</a:t>
            </a:r>
            <a:r>
              <a:rPr lang="el-GR" sz="2800" b="1" dirty="0">
                <a:solidFill>
                  <a:srgbClr val="FFC000"/>
                </a:solidFill>
                <a:effectLst>
                  <a:outerShdw blurRad="38100" dist="38100" dir="2700000" algn="tl">
                    <a:srgbClr val="000000">
                      <a:alpha val="43137"/>
                    </a:srgbClr>
                  </a:outerShdw>
                </a:effectLst>
              </a:rPr>
              <a:t> </a:t>
            </a:r>
            <a:r>
              <a:rPr lang="el-GR" sz="2800" b="1" dirty="0" err="1">
                <a:solidFill>
                  <a:srgbClr val="FFC000"/>
                </a:solidFill>
                <a:effectLst>
                  <a:outerShdw blurRad="38100" dist="38100" dir="2700000" algn="tl">
                    <a:srgbClr val="000000">
                      <a:alpha val="43137"/>
                    </a:srgbClr>
                  </a:outerShdw>
                </a:effectLst>
              </a:rPr>
              <a:t>risk</a:t>
            </a:r>
            <a:r>
              <a:rPr lang="el-GR" sz="2800" b="1" dirty="0">
                <a:solidFill>
                  <a:srgbClr val="FFC000"/>
                </a:solidFill>
                <a:effectLst>
                  <a:outerShdw blurRad="38100" dist="38100" dir="2700000" algn="tl">
                    <a:srgbClr val="000000">
                      <a:alpha val="43137"/>
                    </a:srgbClr>
                  </a:outerShdw>
                </a:effectLst>
              </a:rPr>
              <a:t>)</a:t>
            </a:r>
            <a:endParaRPr lang="el-GR" sz="2800" dirty="0">
              <a:solidFill>
                <a:srgbClr val="FFC000"/>
              </a:solidFill>
              <a:effectLst>
                <a:outerShdw blurRad="38100" dist="38100" dir="2700000" algn="tl">
                  <a:srgbClr val="000000">
                    <a:alpha val="43137"/>
                  </a:srgbClr>
                </a:outerShdw>
              </a:effectLst>
            </a:endParaRPr>
          </a:p>
          <a:p>
            <a:pPr marL="457200" lvl="0" indent="-457200">
              <a:buFont typeface="Arial" panose="020B0604020202020204" pitchFamily="34" charset="0"/>
              <a:buChar char="•"/>
            </a:pPr>
            <a:r>
              <a:rPr lang="el-GR" sz="2800" b="1" dirty="0">
                <a:solidFill>
                  <a:srgbClr val="FF0000"/>
                </a:solidFill>
                <a:effectLst>
                  <a:outerShdw blurRad="38100" dist="38100" dir="2700000" algn="tl">
                    <a:srgbClr val="000000">
                      <a:alpha val="43137"/>
                    </a:srgbClr>
                  </a:outerShdw>
                </a:effectLst>
              </a:rPr>
              <a:t>Υψηλού κινδύνου (</a:t>
            </a:r>
            <a:r>
              <a:rPr lang="el-GR" sz="2800" b="1" dirty="0" err="1">
                <a:solidFill>
                  <a:srgbClr val="FF0000"/>
                </a:solidFill>
                <a:effectLst>
                  <a:outerShdw blurRad="38100" dist="38100" dir="2700000" algn="tl">
                    <a:srgbClr val="000000">
                      <a:alpha val="43137"/>
                    </a:srgbClr>
                  </a:outerShdw>
                </a:effectLst>
              </a:rPr>
              <a:t>High</a:t>
            </a:r>
            <a:r>
              <a:rPr lang="el-GR" sz="2800" b="1" dirty="0">
                <a:solidFill>
                  <a:srgbClr val="FF0000"/>
                </a:solidFill>
                <a:effectLst>
                  <a:outerShdw blurRad="38100" dist="38100" dir="2700000" algn="tl">
                    <a:srgbClr val="000000">
                      <a:alpha val="43137"/>
                    </a:srgbClr>
                  </a:outerShdw>
                </a:effectLst>
              </a:rPr>
              <a:t> </a:t>
            </a:r>
            <a:r>
              <a:rPr lang="el-GR" sz="2800" b="1" dirty="0" err="1">
                <a:solidFill>
                  <a:srgbClr val="FF0000"/>
                </a:solidFill>
                <a:effectLst>
                  <a:outerShdw blurRad="38100" dist="38100" dir="2700000" algn="tl">
                    <a:srgbClr val="000000">
                      <a:alpha val="43137"/>
                    </a:srgbClr>
                  </a:outerShdw>
                </a:effectLst>
              </a:rPr>
              <a:t>risk</a:t>
            </a:r>
            <a:r>
              <a:rPr lang="el-GR" sz="2800" b="1" dirty="0">
                <a:solidFill>
                  <a:srgbClr val="FF0000"/>
                </a:solidFill>
                <a:effectLst>
                  <a:outerShdw blurRad="38100" dist="38100" dir="2700000" algn="tl">
                    <a:srgbClr val="000000">
                      <a:alpha val="43137"/>
                    </a:srgbClr>
                  </a:outerShdw>
                </a:effectLst>
              </a:rPr>
              <a:t>)</a:t>
            </a:r>
            <a:endParaRPr lang="el-GR" sz="2800" dirty="0">
              <a:solidFill>
                <a:srgbClr val="FF0000"/>
              </a:solidFill>
              <a:effectLst>
                <a:outerShdw blurRad="38100" dist="38100" dir="2700000" algn="tl">
                  <a:srgbClr val="000000">
                    <a:alpha val="43137"/>
                  </a:srgbClr>
                </a:outerShdw>
              </a:effectLst>
            </a:endParaRPr>
          </a:p>
          <a:p>
            <a:pPr marL="457200" lvl="0" indent="-457200">
              <a:buFont typeface="Arial" panose="020B0604020202020204" pitchFamily="34" charset="0"/>
              <a:buChar char="•"/>
            </a:pPr>
            <a:r>
              <a:rPr lang="el-GR" sz="2800" b="1" dirty="0">
                <a:solidFill>
                  <a:srgbClr val="C00000"/>
                </a:solidFill>
                <a:effectLst>
                  <a:outerShdw blurRad="38100" dist="38100" dir="2700000" algn="tl">
                    <a:srgbClr val="000000">
                      <a:alpha val="43137"/>
                    </a:srgbClr>
                  </a:outerShdw>
                </a:effectLst>
              </a:rPr>
              <a:t>Πολύ Υψηλού κινδύνου (</a:t>
            </a:r>
            <a:r>
              <a:rPr lang="el-GR" sz="2800" b="1" dirty="0" err="1">
                <a:solidFill>
                  <a:srgbClr val="C00000"/>
                </a:solidFill>
                <a:effectLst>
                  <a:outerShdw blurRad="38100" dist="38100" dir="2700000" algn="tl">
                    <a:srgbClr val="000000">
                      <a:alpha val="43137"/>
                    </a:srgbClr>
                  </a:outerShdw>
                </a:effectLst>
              </a:rPr>
              <a:t>Very</a:t>
            </a:r>
            <a:r>
              <a:rPr lang="el-GR" sz="2800" b="1" dirty="0">
                <a:solidFill>
                  <a:srgbClr val="C00000"/>
                </a:solidFill>
                <a:effectLst>
                  <a:outerShdw blurRad="38100" dist="38100" dir="2700000" algn="tl">
                    <a:srgbClr val="000000">
                      <a:alpha val="43137"/>
                    </a:srgbClr>
                  </a:outerShdw>
                </a:effectLst>
              </a:rPr>
              <a:t> </a:t>
            </a:r>
            <a:r>
              <a:rPr lang="el-GR" sz="2800" b="1" dirty="0" err="1">
                <a:solidFill>
                  <a:srgbClr val="C00000"/>
                </a:solidFill>
                <a:effectLst>
                  <a:outerShdw blurRad="38100" dist="38100" dir="2700000" algn="tl">
                    <a:srgbClr val="000000">
                      <a:alpha val="43137"/>
                    </a:srgbClr>
                  </a:outerShdw>
                </a:effectLst>
              </a:rPr>
              <a:t>High</a:t>
            </a:r>
            <a:r>
              <a:rPr lang="el-GR" sz="2800" b="1" dirty="0">
                <a:solidFill>
                  <a:srgbClr val="C00000"/>
                </a:solidFill>
                <a:effectLst>
                  <a:outerShdw blurRad="38100" dist="38100" dir="2700000" algn="tl">
                    <a:srgbClr val="000000">
                      <a:alpha val="43137"/>
                    </a:srgbClr>
                  </a:outerShdw>
                </a:effectLst>
              </a:rPr>
              <a:t> </a:t>
            </a:r>
            <a:r>
              <a:rPr lang="el-GR" sz="2800" b="1" dirty="0" err="1">
                <a:solidFill>
                  <a:srgbClr val="C00000"/>
                </a:solidFill>
                <a:effectLst>
                  <a:outerShdw blurRad="38100" dist="38100" dir="2700000" algn="tl">
                    <a:srgbClr val="000000">
                      <a:alpha val="43137"/>
                    </a:srgbClr>
                  </a:outerShdw>
                </a:effectLst>
              </a:rPr>
              <a:t>risk</a:t>
            </a:r>
            <a:r>
              <a:rPr lang="el-GR" sz="2800" b="1" dirty="0">
                <a:solidFill>
                  <a:srgbClr val="C00000"/>
                </a:solidFill>
                <a:effectLst>
                  <a:outerShdw blurRad="38100" dist="38100" dir="2700000" algn="tl">
                    <a:srgbClr val="000000">
                      <a:alpha val="43137"/>
                    </a:srgbClr>
                  </a:outerShdw>
                </a:effectLst>
              </a:rPr>
              <a:t>)</a:t>
            </a:r>
            <a:endParaRPr lang="el-GR" sz="2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3908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2019 World Sailing Annual Conference"/>
          <p:cNvPicPr>
            <a:picLocks noGrp="1" noChangeAspect="1" noChangeArrowheads="1"/>
          </p:cNvPicPr>
          <p:nvPr>
            <p:ph type="pic" sz="quarter" idx="14"/>
          </p:nvPr>
        </p:nvPicPr>
        <p:blipFill>
          <a:blip r:embed="rId3"/>
          <a:srcRect l="19218" r="19218"/>
          <a:stretch>
            <a:fillRect/>
          </a:stretch>
        </p:blipFill>
        <p:spPr bwMode="auto">
          <a:xfrm>
            <a:off x="2" y="-1"/>
            <a:ext cx="4604147" cy="6688183"/>
          </a:xfrm>
          <a:prstGeom prst="rect">
            <a:avLst/>
          </a:prstGeom>
          <a:noFill/>
        </p:spPr>
      </p:pic>
      <p:sp>
        <p:nvSpPr>
          <p:cNvPr id="4" name="Θέση περιεχομένου 3">
            <a:extLst>
              <a:ext uri="{FF2B5EF4-FFF2-40B4-BE49-F238E27FC236}">
                <a16:creationId xmlns:a16="http://schemas.microsoft.com/office/drawing/2014/main" id="{3B86E961-B76E-423F-995E-11B31E921437}"/>
              </a:ext>
            </a:extLst>
          </p:cNvPr>
          <p:cNvSpPr>
            <a:spLocks noGrp="1"/>
          </p:cNvSpPr>
          <p:nvPr>
            <p:ph sz="half" idx="1"/>
          </p:nvPr>
        </p:nvSpPr>
        <p:spPr>
          <a:xfrm>
            <a:off x="1" y="0"/>
            <a:ext cx="4379324" cy="1628799"/>
          </a:xfrm>
          <a:solidFill>
            <a:srgbClr val="0070C0"/>
          </a:solidFill>
        </p:spPr>
        <p:txBody>
          <a:bodyPr rtlCol="0"/>
          <a:lstStyle/>
          <a:p>
            <a:pPr algn="ctr">
              <a:lnSpc>
                <a:spcPct val="100000"/>
              </a:lnSpc>
            </a:pPr>
            <a:endParaRPr lang="el-GR" sz="4800" b="1" u="sng" dirty="0" smtClean="0">
              <a:effectLst>
                <a:outerShdw blurRad="38100" dist="38100" dir="2700000" algn="tl">
                  <a:srgbClr val="000000">
                    <a:alpha val="43137"/>
                  </a:srgbClr>
                </a:outerShdw>
              </a:effectLst>
              <a:latin typeface="Calibri Light" pitchFamily="34" charset="0"/>
              <a:cs typeface="Calibri Light" pitchFamily="34" charset="0"/>
            </a:endParaRPr>
          </a:p>
          <a:p>
            <a:pPr algn="ctr">
              <a:lnSpc>
                <a:spcPct val="100000"/>
              </a:lnSpc>
            </a:pPr>
            <a:r>
              <a:rPr lang="el-GR" sz="4800" b="1" u="sng" dirty="0" smtClean="0">
                <a:effectLst>
                  <a:outerShdw blurRad="38100" dist="38100" dir="2700000" algn="tl">
                    <a:srgbClr val="000000">
                      <a:alpha val="43137"/>
                    </a:srgbClr>
                  </a:outerShdw>
                </a:effectLst>
                <a:latin typeface="Calibri Light" pitchFamily="34" charset="0"/>
                <a:cs typeface="Calibri Light" pitchFamily="34" charset="0"/>
              </a:rPr>
              <a:t>Ταξινόμηση Αγώνων</a:t>
            </a:r>
          </a:p>
          <a:p>
            <a:pPr algn="ctr">
              <a:lnSpc>
                <a:spcPct val="100000"/>
              </a:lnSpc>
            </a:pPr>
            <a:endParaRPr lang="el-GR" sz="4800" b="1" dirty="0" smtClean="0">
              <a:effectLst>
                <a:outerShdw blurRad="38100" dist="38100" dir="2700000" algn="tl">
                  <a:srgbClr val="000000">
                    <a:alpha val="43137"/>
                  </a:srgbClr>
                </a:outerShdw>
              </a:effectLst>
              <a:latin typeface="Calibri Light" pitchFamily="34" charset="0"/>
              <a:cs typeface="Calibri Light" pitchFamily="34" charset="0"/>
            </a:endParaRPr>
          </a:p>
          <a:p>
            <a:pPr rtl="0"/>
            <a:r>
              <a:rPr lang="el-GR" sz="1500" dirty="0" smtClean="0"/>
              <a:t> </a:t>
            </a:r>
            <a:endParaRPr lang="el-GR" sz="1500" dirty="0"/>
          </a:p>
        </p:txBody>
      </p:sp>
      <p:sp>
        <p:nvSpPr>
          <p:cNvPr id="6" name="Θέση αριθμού διαφάνειας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el-GR" smtClean="0"/>
              <a:pPr rtl="0"/>
              <a:t>14</a:t>
            </a:fld>
            <a:endParaRPr lang="el-GR"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rtlCol="0"/>
          <a:lstStyle/>
          <a:p>
            <a:pPr rtl="0"/>
            <a:r>
              <a:rPr lang="el-GR" dirty="0" err="1"/>
              <a:t>Large</a:t>
            </a:r>
            <a:r>
              <a:rPr lang="el-GR" dirty="0"/>
              <a:t> </a:t>
            </a:r>
            <a:r>
              <a:rPr lang="el-GR" dirty="0" err="1"/>
              <a:t>image</a:t>
            </a:r>
            <a:endParaRPr lang="el-GR" dirty="0"/>
          </a:p>
        </p:txBody>
      </p:sp>
      <p:sp>
        <p:nvSpPr>
          <p:cNvPr id="10" name="3 - Θέση κειμένου"/>
          <p:cNvSpPr txBox="1">
            <a:spLocks/>
          </p:cNvSpPr>
          <p:nvPr/>
        </p:nvSpPr>
        <p:spPr>
          <a:xfrm>
            <a:off x="4604658" y="0"/>
            <a:ext cx="4402184" cy="6525344"/>
          </a:xfrm>
          <a:prstGeom prst="rect">
            <a:avLst/>
          </a:prstGeom>
          <a:noFill/>
        </p:spPr>
        <p:txBody>
          <a:bodyPr vert="horz" lIns="0" tIns="0" rIns="0" bIns="0" rtlCol="0" anchor="ctr"/>
          <a:lstStyle/>
          <a:p>
            <a:r>
              <a:rPr lang="el-GR" sz="2800" b="1" u="sng" dirty="0">
                <a:solidFill>
                  <a:srgbClr val="0070C0"/>
                </a:solidFill>
                <a:effectLst>
                  <a:outerShdw blurRad="38100" dist="38100" dir="2700000" algn="tl">
                    <a:srgbClr val="000000">
                      <a:alpha val="43137"/>
                    </a:srgbClr>
                  </a:outerShdw>
                </a:effectLst>
              </a:rPr>
              <a:t>ΤΡΙΓΩΝΟΥ:</a:t>
            </a:r>
            <a:r>
              <a:rPr lang="el-GR" sz="2800" dirty="0">
                <a:solidFill>
                  <a:srgbClr val="0070C0"/>
                </a:solidFill>
                <a:effectLst>
                  <a:outerShdw blurRad="38100" dist="38100" dir="2700000" algn="tl">
                    <a:srgbClr val="000000">
                      <a:alpha val="43137"/>
                    </a:srgbClr>
                  </a:outerShdw>
                </a:effectLst>
              </a:rPr>
              <a:t> </a:t>
            </a:r>
            <a:r>
              <a:rPr lang="el-GR" sz="2800" dirty="0" smtClean="0">
                <a:solidFill>
                  <a:srgbClr val="00B050"/>
                </a:solidFill>
                <a:effectLst>
                  <a:outerShdw blurRad="38100" dist="38100" dir="2700000" algn="tl">
                    <a:srgbClr val="000000">
                      <a:alpha val="43137"/>
                    </a:srgbClr>
                  </a:outerShdw>
                </a:effectLst>
              </a:rPr>
              <a:t>Πολύ </a:t>
            </a:r>
            <a:r>
              <a:rPr lang="el-GR" sz="2800" dirty="0">
                <a:solidFill>
                  <a:srgbClr val="00B050"/>
                </a:solidFill>
                <a:effectLst>
                  <a:outerShdw blurRad="38100" dist="38100" dir="2700000" algn="tl">
                    <a:srgbClr val="000000">
                      <a:alpha val="43137"/>
                    </a:srgbClr>
                  </a:outerShdw>
                </a:effectLst>
              </a:rPr>
              <a:t>Χαμηλού ή Χαμηλού </a:t>
            </a:r>
            <a:r>
              <a:rPr lang="el-GR" sz="2800" dirty="0" smtClean="0">
                <a:solidFill>
                  <a:srgbClr val="00B050"/>
                </a:solidFill>
                <a:effectLst>
                  <a:outerShdw blurRad="38100" dist="38100" dir="2700000" algn="tl">
                    <a:srgbClr val="000000">
                      <a:alpha val="43137"/>
                    </a:srgbClr>
                  </a:outerShdw>
                </a:effectLst>
              </a:rPr>
              <a:t>κινδύνου</a:t>
            </a:r>
            <a:endParaRPr lang="el-GR" sz="2800" dirty="0">
              <a:solidFill>
                <a:srgbClr val="00B050"/>
              </a:solidFill>
              <a:effectLst>
                <a:outerShdw blurRad="38100" dist="38100" dir="2700000" algn="tl">
                  <a:srgbClr val="000000">
                    <a:alpha val="43137"/>
                  </a:srgbClr>
                </a:outerShdw>
              </a:effectLst>
            </a:endParaRPr>
          </a:p>
          <a:p>
            <a:endParaRPr lang="el-GR" sz="2800" dirty="0" smtClean="0">
              <a:solidFill>
                <a:srgbClr val="0070C0"/>
              </a:solidFill>
              <a:effectLst>
                <a:outerShdw blurRad="38100" dist="38100" dir="2700000" algn="tl">
                  <a:srgbClr val="000000">
                    <a:alpha val="43137"/>
                  </a:srgbClr>
                </a:outerShdw>
              </a:effectLst>
            </a:endParaRPr>
          </a:p>
          <a:p>
            <a:endParaRPr lang="el-GR" sz="2800" dirty="0">
              <a:solidFill>
                <a:srgbClr val="0070C0"/>
              </a:solidFill>
              <a:effectLst>
                <a:outerShdw blurRad="38100" dist="38100" dir="2700000" algn="tl">
                  <a:srgbClr val="000000">
                    <a:alpha val="43137"/>
                  </a:srgbClr>
                </a:outerShdw>
              </a:effectLst>
            </a:endParaRPr>
          </a:p>
          <a:p>
            <a:r>
              <a:rPr lang="el-GR" sz="2800" b="1" u="sng" dirty="0">
                <a:solidFill>
                  <a:srgbClr val="0070C0"/>
                </a:solidFill>
                <a:effectLst>
                  <a:outerShdw blurRad="38100" dist="38100" dir="2700000" algn="tl">
                    <a:srgbClr val="000000">
                      <a:alpha val="43137"/>
                    </a:srgbClr>
                  </a:outerShdw>
                </a:effectLst>
              </a:rPr>
              <a:t>ΑΝΟΙΚΤΗΣ ΘΑΛΑΣΣΗΣ</a:t>
            </a:r>
            <a:r>
              <a:rPr lang="el-GR" sz="2800" b="1" i="1" u="sng" dirty="0">
                <a:solidFill>
                  <a:srgbClr val="0070C0"/>
                </a:solidFill>
                <a:effectLst>
                  <a:outerShdw blurRad="38100" dist="38100" dir="2700000" algn="tl">
                    <a:srgbClr val="000000">
                      <a:alpha val="43137"/>
                    </a:srgbClr>
                  </a:outerShdw>
                </a:effectLst>
              </a:rPr>
              <a:t>:</a:t>
            </a:r>
            <a:r>
              <a:rPr lang="el-GR" sz="2800" i="1" dirty="0">
                <a:solidFill>
                  <a:srgbClr val="0070C0"/>
                </a:solidFill>
                <a:effectLst>
                  <a:outerShdw blurRad="38100" dist="38100" dir="2700000" algn="tl">
                    <a:srgbClr val="000000">
                      <a:alpha val="43137"/>
                    </a:srgbClr>
                  </a:outerShdw>
                </a:effectLst>
              </a:rPr>
              <a:t> </a:t>
            </a:r>
            <a:r>
              <a:rPr lang="el-GR" sz="2800" dirty="0">
                <a:solidFill>
                  <a:srgbClr val="FF0000"/>
                </a:solidFill>
                <a:effectLst>
                  <a:outerShdw blurRad="38100" dist="38100" dir="2700000" algn="tl">
                    <a:srgbClr val="000000">
                      <a:alpha val="43137"/>
                    </a:srgbClr>
                  </a:outerShdw>
                </a:effectLst>
              </a:rPr>
              <a:t>μπορεί να μεταβούν σε υψηλότερες κατηγορίες.</a:t>
            </a:r>
          </a:p>
        </p:txBody>
      </p:sp>
    </p:spTree>
    <p:extLst>
      <p:ext uri="{BB962C8B-B14F-4D97-AF65-F5344CB8AC3E}">
        <p14:creationId xmlns:p14="http://schemas.microsoft.com/office/powerpoint/2010/main" val="2103908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1000080"/>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ΕΚΤΙΜΗΣΗ ΤΗΣ ΚΑΤΗΓΟΡΙΑΣ ΚΙΝΔΥΝΟΥ </a:t>
            </a:r>
            <a:b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n-US" sz="1800" dirty="0" smtClean="0">
                <a:solidFill>
                  <a:schemeClr val="bg1"/>
                </a:solidFill>
                <a:latin typeface="Calibri Light" panose="020F0302020204030204" pitchFamily="34" charset="0"/>
                <a:cs typeface="Calibri Light" panose="020F0302020204030204" pitchFamily="34" charset="0"/>
              </a:rPr>
              <a:t> </a:t>
            </a:r>
            <a:r>
              <a:rPr lang="en-US" sz="1800" u="sng" dirty="0">
                <a:hlinkClick r:id="rId3"/>
              </a:rPr>
              <a:t>https://www.sailing.org/medical/ </a:t>
            </a:r>
            <a:r>
              <a:rPr lang="el-GR" sz="1800" dirty="0"/>
              <a:t/>
            </a:r>
            <a:br>
              <a:rPr lang="el-GR" sz="1800" dirty="0"/>
            </a:br>
            <a:endParaRPr lang="el-GR" sz="1800" dirty="0">
              <a:solidFill>
                <a:schemeClr val="bg1"/>
              </a:solidFill>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15</a:t>
            </a:fld>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24792" y="1484784"/>
            <a:ext cx="8479656" cy="4987056"/>
          </a:xfrm>
        </p:spPr>
        <p:txBody>
          <a:bodyPr/>
          <a:lstStyle/>
          <a:p>
            <a:pPr marL="571500" indent="-571500">
              <a:buFont typeface="Arial" panose="020B0604020202020204" pitchFamily="34" charset="0"/>
              <a:buChar char="•"/>
            </a:pPr>
            <a:r>
              <a:rPr lang="en-US" sz="4400" dirty="0">
                <a:solidFill>
                  <a:srgbClr val="00B0F0"/>
                </a:solidFill>
                <a:effectLst>
                  <a:outerShdw blurRad="38100" dist="38100" dir="2700000" algn="tl">
                    <a:srgbClr val="000000">
                      <a:alpha val="43137"/>
                    </a:srgbClr>
                  </a:outerShdw>
                </a:effectLst>
              </a:rPr>
              <a:t>“Risk Assessment and Checklist for Mass Gatherings in the context of COVID-19 (WHO)” </a:t>
            </a:r>
            <a:endParaRPr lang="el-GR" sz="4400" dirty="0" smtClean="0">
              <a:solidFill>
                <a:srgbClr val="00B0F0"/>
              </a:solidFill>
              <a:effectLst>
                <a:outerShdw blurRad="38100" dist="38100" dir="2700000" algn="tl">
                  <a:srgbClr val="000000">
                    <a:alpha val="43137"/>
                  </a:srgbClr>
                </a:outerShdw>
              </a:effectLst>
            </a:endParaRPr>
          </a:p>
          <a:p>
            <a:endParaRPr lang="el-GR" sz="4400" dirty="0" smtClean="0">
              <a:solidFill>
                <a:srgbClr val="00B0F0"/>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4400" dirty="0" smtClean="0">
                <a:solidFill>
                  <a:srgbClr val="00B0F0"/>
                </a:solidFill>
                <a:effectLst>
                  <a:outerShdw blurRad="38100" dist="38100" dir="2700000" algn="tl">
                    <a:srgbClr val="000000">
                      <a:alpha val="43137"/>
                    </a:srgbClr>
                  </a:outerShdw>
                </a:effectLst>
              </a:rPr>
              <a:t>Excel </a:t>
            </a:r>
            <a:r>
              <a:rPr lang="en-US" sz="4400" dirty="0">
                <a:solidFill>
                  <a:srgbClr val="00B0F0"/>
                </a:solidFill>
                <a:effectLst>
                  <a:outerShdw blurRad="38100" dist="38100" dir="2700000" algn="tl">
                    <a:srgbClr val="000000">
                      <a:alpha val="43137"/>
                    </a:srgbClr>
                  </a:outerShdw>
                </a:effectLst>
              </a:rPr>
              <a:t>“Risk Assessment Matrix in the context of COVID-19 (WHO) Excel” </a:t>
            </a:r>
            <a:endParaRPr lang="el-GR" sz="44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3371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1000080"/>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ΕΚΤΙΜΗΣΗ ΤΗΣ ΚΑΤΗΓΟΡΙΑΣ ΚΙΝΔΥΝΟΥ </a:t>
            </a:r>
            <a:b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n-US" sz="1800" dirty="0" smtClean="0">
                <a:solidFill>
                  <a:schemeClr val="bg1"/>
                </a:solidFill>
                <a:latin typeface="Calibri Light" panose="020F0302020204030204" pitchFamily="34" charset="0"/>
                <a:cs typeface="Calibri Light" panose="020F0302020204030204" pitchFamily="34" charset="0"/>
              </a:rPr>
              <a:t> </a:t>
            </a:r>
            <a:r>
              <a:rPr lang="en-US" sz="1800" u="sng" dirty="0">
                <a:hlinkClick r:id="rId3"/>
              </a:rPr>
              <a:t>https://www.sailing.org/medical/ </a:t>
            </a:r>
            <a:r>
              <a:rPr lang="el-GR" sz="1800" dirty="0"/>
              <a:t/>
            </a:r>
            <a:br>
              <a:rPr lang="el-GR" sz="1800" dirty="0"/>
            </a:br>
            <a:endParaRPr lang="el-GR" sz="1800" dirty="0">
              <a:solidFill>
                <a:schemeClr val="bg1"/>
              </a:solidFill>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16</a:t>
            </a:fld>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24792" y="1484784"/>
            <a:ext cx="8479656" cy="4987056"/>
          </a:xfrm>
        </p:spPr>
        <p:txBody>
          <a:bodyPr/>
          <a:lstStyle/>
          <a:p>
            <a:pPr algn="ctr"/>
            <a:r>
              <a:rPr lang="el-GR" sz="44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ΔΕΝ ΘΑ ΕΓΚΡΙΝΕΤΑΙ ΑΠΟ ΤΗΝ </a:t>
            </a:r>
            <a:endParaRPr lang="el-GR" sz="44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algn="ctr"/>
            <a:r>
              <a:rPr lang="el-GR" sz="44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ΕΙΟ </a:t>
            </a:r>
          </a:p>
          <a:p>
            <a:pPr algn="ctr"/>
            <a:r>
              <a:rPr lang="el-GR" sz="44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Η </a:t>
            </a:r>
            <a:r>
              <a:rPr lang="el-GR" sz="44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ΔΙΕΞΑΓΩΓΗ ΑΓΩΝΩΝ </a:t>
            </a:r>
            <a:r>
              <a:rPr lang="el-GR" sz="44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ΠΟΥ ΕΜΠΙΠΤΟΥΝ </a:t>
            </a:r>
          </a:p>
          <a:p>
            <a:pPr algn="ctr"/>
            <a:r>
              <a:rPr lang="el-GR" sz="44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ΣΤΙΣ </a:t>
            </a:r>
            <a:r>
              <a:rPr lang="el-GR" sz="44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ΚΑΤΗΓΟΡΙΕΣ </a:t>
            </a:r>
            <a:endParaRPr lang="el-GR" sz="44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algn="ctr"/>
            <a:r>
              <a:rPr lang="el-GR" sz="4400"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ΥΨΗΛΟΥ</a:t>
            </a:r>
            <a:r>
              <a:rPr lang="el-GR" sz="44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l-GR" sz="44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ΚΑΙ </a:t>
            </a:r>
            <a:r>
              <a:rPr lang="el-GR" sz="4400" dirty="0">
                <a:solidFill>
                  <a:srgbClr val="C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ΠΟΛΥ ΥΨΗΛΟΥ </a:t>
            </a:r>
            <a:r>
              <a:rPr lang="el-GR" sz="4400" dirty="0" smtClean="0">
                <a:solidFill>
                  <a:srgbClr val="C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ΚΙΝΔΥΝΟΥ</a:t>
            </a:r>
            <a:endParaRPr lang="el-GR" sz="4400" dirty="0">
              <a:solidFill>
                <a:srgbClr val="C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571500" indent="-571500">
              <a:buFont typeface="Arial" panose="020B0604020202020204" pitchFamily="34" charset="0"/>
              <a:buChar char="•"/>
            </a:pPr>
            <a:endParaRPr lang="el-GR" sz="44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7302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783772"/>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ΥΓΕΙΟΝΟΜΙΚΟΣ ΥΠΕΥΘΥΝΟΣ   </a:t>
            </a:r>
            <a:r>
              <a:rPr lang="en-US" sz="280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Chief </a:t>
            </a:r>
            <a:r>
              <a:rPr lang="en-US" sz="2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Medical Officer </a:t>
            </a:r>
            <a:r>
              <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(CMO)</a:t>
            </a:r>
            <a:r>
              <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endPar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17</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16148" y="1052736"/>
            <a:ext cx="8911704" cy="5472608"/>
          </a:xfrm>
        </p:spPr>
        <p:txBody>
          <a:bodyPr/>
          <a:lstStyle/>
          <a:p>
            <a:pPr marL="457200" lvl="0" indent="-457200">
              <a:buFont typeface="Arial" panose="020B0604020202020204" pitchFamily="34" charset="0"/>
              <a:buChar char="•"/>
            </a:pPr>
            <a:r>
              <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Συμμετέχει στην οργανωτική επιτροπή της διοργάνωσης και στον καθορισμό μέσω του “</a:t>
            </a:r>
            <a:r>
              <a:rPr lang="en-US"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Risk Assessment Matrix in the context of COVID</a:t>
            </a:r>
            <a:r>
              <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-19 (</a:t>
            </a:r>
            <a:r>
              <a:rPr lang="en-US"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WHO</a:t>
            </a:r>
            <a:r>
              <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n-US"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Excel</a:t>
            </a:r>
            <a:r>
              <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του βαθμού επικινδυνότητας της διοργάνωσης</a:t>
            </a:r>
            <a:r>
              <a:rPr lang="el-GR" sz="28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t>
            </a:r>
          </a:p>
          <a:p>
            <a:pPr marL="457200" lvl="0" indent="-457200">
              <a:buFont typeface="Arial" panose="020B0604020202020204" pitchFamily="34" charset="0"/>
              <a:buChar char="•"/>
            </a:pPr>
            <a:endPar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457200" lvl="0" indent="-457200">
              <a:buFont typeface="Arial" panose="020B0604020202020204" pitchFamily="34" charset="0"/>
              <a:buChar char="•"/>
            </a:pPr>
            <a:r>
              <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Συλλογή ιατρικών βεβαιώσεων όσων εμπλέκονται στη διοργάνωση (αθλητών, επιτροπών, τεχνικού προσωπικού, προπονητών </a:t>
            </a:r>
            <a:r>
              <a:rPr lang="el-GR" sz="2800" dirty="0" err="1">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κ.λ.π</a:t>
            </a:r>
            <a:r>
              <a:rPr lang="el-GR" sz="28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t>
            </a:r>
          </a:p>
          <a:p>
            <a:pPr marL="457200" lvl="0" indent="-457200">
              <a:buFont typeface="Arial" panose="020B0604020202020204" pitchFamily="34" charset="0"/>
              <a:buChar char="•"/>
            </a:pPr>
            <a:endPar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457200" lvl="0" indent="-457200">
              <a:buFont typeface="Arial" panose="020B0604020202020204" pitchFamily="34" charset="0"/>
              <a:buChar char="•"/>
            </a:pPr>
            <a:r>
              <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Σύσταση σχεδίου Διαδικασίας Έκτακτης Ανάγκης και ημερήσιας ιατρικής δράσης, για απομόνωση ή μεταφορά πιθανού κρούσματος, το οποίο και συζητά με τους διοργανωτές σε όλες τις επίσημες συσκέψεις</a:t>
            </a:r>
            <a:r>
              <a:rPr lang="el-GR" sz="28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t>
            </a:r>
          </a:p>
          <a:p>
            <a:pPr marL="457200" lvl="0" indent="-457200">
              <a:buFont typeface="+mj-lt"/>
              <a:buAutoNum type="arabicPeriod"/>
            </a:pPr>
            <a:endParaRPr lang="el-GR" sz="1600" dirty="0">
              <a:solidFill>
                <a:srgbClr val="00B0F0"/>
              </a:solidFill>
              <a:effectLst>
                <a:outerShdw blurRad="38100" dist="38100" dir="2700000" algn="tl">
                  <a:srgbClr val="000000">
                    <a:alpha val="43137"/>
                  </a:srgbClr>
                </a:outerShdw>
              </a:effectLst>
            </a:endParaRPr>
          </a:p>
          <a:p>
            <a:pPr lvl="0"/>
            <a:endParaRPr lang="el-GR" sz="16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6231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783772"/>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ΥΓΕΙΟΝΟΜΙΚΟΣ ΥΠΕΥΘΥΝΟΣ   </a:t>
            </a:r>
            <a:r>
              <a:rPr lang="en-US" sz="280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Chief </a:t>
            </a:r>
            <a:r>
              <a:rPr lang="en-US" sz="2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Medical Officer </a:t>
            </a:r>
            <a:r>
              <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(CMO)</a:t>
            </a:r>
            <a:r>
              <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endPar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18</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16148" y="1052736"/>
            <a:ext cx="8911704" cy="5472608"/>
          </a:xfrm>
        </p:spPr>
        <p:txBody>
          <a:bodyPr/>
          <a:lstStyle/>
          <a:p>
            <a:pPr marL="457200" lvl="0" indent="-457200">
              <a:buFont typeface="Arial" panose="020B0604020202020204" pitchFamily="34" charset="0"/>
              <a:buChar char="•"/>
            </a:pPr>
            <a:endParaRPr lang="el-GR" sz="1600" dirty="0">
              <a:solidFill>
                <a:srgbClr val="00B0F0"/>
              </a:solidFill>
              <a:effectLst>
                <a:outerShdw blurRad="38100" dist="38100" dir="2700000" algn="tl">
                  <a:srgbClr val="000000">
                    <a:alpha val="43137"/>
                  </a:srgbClr>
                </a:outerShdw>
              </a:effectLst>
            </a:endParaRPr>
          </a:p>
          <a:p>
            <a:pPr marL="457200" lvl="0" indent="-457200">
              <a:buFont typeface="Arial" panose="020B0604020202020204" pitchFamily="34" charset="0"/>
              <a:buChar char="•"/>
            </a:pPr>
            <a:r>
              <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Κοινοποιεί στους συμμετέχοντες και μεριμνά για την υλοποίησή του, μαζί με τον πρόεδρο της Οργανωτικής Επιτροπής</a:t>
            </a:r>
            <a:r>
              <a:rPr lang="el-GR" sz="28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t>
            </a:r>
          </a:p>
          <a:p>
            <a:pPr marL="457200" lvl="0" indent="-457200">
              <a:buFont typeface="Arial" panose="020B0604020202020204" pitchFamily="34" charset="0"/>
              <a:buChar char="•"/>
            </a:pPr>
            <a:endPar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457200" lvl="0" indent="-457200">
              <a:buFont typeface="Arial" panose="020B0604020202020204" pitchFamily="34" charset="0"/>
              <a:buChar char="•"/>
            </a:pPr>
            <a:r>
              <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Επικοινωνία με τις κατά τόπους δομές υγείας και σχεδιασμό δράσης, για αγώνες ανοικτής θάλασσας με πολλούς </a:t>
            </a:r>
            <a:r>
              <a:rPr lang="el-GR" sz="28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προορισμούς</a:t>
            </a:r>
          </a:p>
          <a:p>
            <a:pPr marL="457200" lvl="0" indent="-457200">
              <a:buFont typeface="Arial" panose="020B0604020202020204" pitchFamily="34" charset="0"/>
              <a:buChar char="•"/>
            </a:pPr>
            <a:endPar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457200" lvl="0" indent="-457200">
              <a:buFont typeface="Arial" panose="020B0604020202020204" pitchFamily="34" charset="0"/>
              <a:buChar char="•"/>
            </a:pPr>
            <a:r>
              <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Συντονισμό διαδικασιών που αφορούν την υγειονομική κάλυψη των αγώνων σύμφωνα με τους ισχύοντες νόμους και τους κανονισμούς της </a:t>
            </a:r>
            <a:r>
              <a:rPr lang="en-US"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World Sailing</a:t>
            </a:r>
            <a:r>
              <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t>
            </a:r>
          </a:p>
          <a:p>
            <a:pPr lvl="0"/>
            <a:endParaRPr lang="el-GR" sz="28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8447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783772"/>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ΣΧΕΔΙΟ  ΗΜΕΡΙΣΙΑΣ  ΙΑΤΡΙΚΗΣ  ΔΡΑΣΗΣ</a:t>
            </a:r>
            <a:endPar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19</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16148" y="1052736"/>
            <a:ext cx="8911704" cy="5472608"/>
          </a:xfrm>
        </p:spPr>
        <p:txBody>
          <a:bodyPr/>
          <a:lstStyle/>
          <a:p>
            <a:pPr marL="457200" lvl="0" indent="-457200">
              <a:buFont typeface="Arial" panose="020B0604020202020204" pitchFamily="34" charset="0"/>
              <a:buChar char="•"/>
            </a:pPr>
            <a:endParaRPr lang="el-GR" sz="1600" dirty="0">
              <a:solidFill>
                <a:srgbClr val="00B0F0"/>
              </a:solidFill>
              <a:effectLst>
                <a:outerShdw blurRad="38100" dist="38100" dir="2700000" algn="tl">
                  <a:srgbClr val="000000">
                    <a:alpha val="43137"/>
                  </a:srgbClr>
                </a:outerShdw>
              </a:effectLst>
            </a:endParaRPr>
          </a:p>
          <a:p>
            <a:pPr lvl="0"/>
            <a:endParaRPr lang="el-GR" sz="2800" dirty="0">
              <a:solidFill>
                <a:srgbClr val="00B0F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49" b="91308"/>
          <a:stretch/>
        </p:blipFill>
        <p:spPr bwMode="auto">
          <a:xfrm>
            <a:off x="107504" y="1033046"/>
            <a:ext cx="4464496" cy="204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9" t="11461" r="38371" b="69650"/>
          <a:stretch/>
        </p:blipFill>
        <p:spPr bwMode="auto">
          <a:xfrm>
            <a:off x="115211" y="3080658"/>
            <a:ext cx="4689218" cy="3516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20072" y="2056852"/>
            <a:ext cx="3712656" cy="2308324"/>
          </a:xfrm>
          <a:prstGeom prst="rect">
            <a:avLst/>
          </a:prstGeom>
          <a:noFill/>
        </p:spPr>
        <p:txBody>
          <a:bodyPr wrap="square" rtlCol="0">
            <a:spAutoFit/>
          </a:bodyPr>
          <a:lstStyle/>
          <a:p>
            <a:r>
              <a:rPr lang="el-GR" sz="3600" dirty="0" smtClean="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2.ΑΣΘΕΝΟΦΟΡΟ</a:t>
            </a:r>
          </a:p>
          <a:p>
            <a:r>
              <a:rPr lang="el-GR" sz="3600" dirty="0" smtClean="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3.ΝΟΣΟΚΟΜΕΙΟ</a:t>
            </a:r>
          </a:p>
          <a:p>
            <a:r>
              <a:rPr lang="el-GR" sz="3600" dirty="0" smtClean="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4.ΕΠΙΚΟΙΝΩΝΙΕΣ</a:t>
            </a:r>
          </a:p>
          <a:p>
            <a:r>
              <a:rPr lang="el-GR" sz="3600" dirty="0" smtClean="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5.ΤΗΛ. ΑΝΑΓΚΗΣ</a:t>
            </a:r>
            <a:endParaRPr lang="el-GR" sz="36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8198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Αναβολή για το Ευρωπαϊκό και Παγκόσμιο Πρωτάθλημα Optimist"/>
          <p:cNvPicPr>
            <a:picLocks noGrp="1" noChangeAspect="1" noChangeArrowheads="1"/>
          </p:cNvPicPr>
          <p:nvPr>
            <p:ph type="pic" sz="quarter" idx="14"/>
          </p:nvPr>
        </p:nvPicPr>
        <p:blipFill>
          <a:blip r:embed="rId3"/>
          <a:srcRect l="24004" r="24004"/>
          <a:stretch>
            <a:fillRect/>
          </a:stretch>
        </p:blipFill>
        <p:spPr bwMode="auto">
          <a:prstGeom prst="rect">
            <a:avLst/>
          </a:prstGeom>
          <a:noFill/>
        </p:spPr>
      </p:pic>
      <p:sp>
        <p:nvSpPr>
          <p:cNvPr id="4" name="Θέση περιεχομένου 3">
            <a:extLst>
              <a:ext uri="{FF2B5EF4-FFF2-40B4-BE49-F238E27FC236}">
                <a16:creationId xmlns:a16="http://schemas.microsoft.com/office/drawing/2014/main" id="{D355C61F-C8F1-4977-8E1F-F16C0D9EA88C}"/>
              </a:ext>
            </a:extLst>
          </p:cNvPr>
          <p:cNvSpPr>
            <a:spLocks noGrp="1"/>
          </p:cNvSpPr>
          <p:nvPr>
            <p:ph sz="half" idx="1"/>
          </p:nvPr>
        </p:nvSpPr>
        <p:spPr>
          <a:xfrm>
            <a:off x="146962" y="156754"/>
            <a:ext cx="4340135" cy="6178732"/>
          </a:xfrm>
        </p:spPr>
        <p:txBody>
          <a:bodyPr rtlCol="0"/>
          <a:lstStyle/>
          <a:p>
            <a:pPr marL="0" indent="0" rtl="0">
              <a:buNone/>
            </a:pPr>
            <a:endParaRPr lang="el-GR" dirty="0"/>
          </a:p>
        </p:txBody>
      </p:sp>
      <p:sp>
        <p:nvSpPr>
          <p:cNvPr id="20" name="Ορθογώνιο 19" descr="Μπλοκ επισήμανσης">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1084169" y="1820087"/>
            <a:ext cx="1808559"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a16="http://schemas.microsoft.com/office/drawing/2014/main" id="{3560F281-4FF6-4617-A809-AC9C15ECF18A}"/>
              </a:ext>
            </a:extLst>
          </p:cNvPr>
          <p:cNvSpPr>
            <a:spLocks noGrp="1"/>
          </p:cNvSpPr>
          <p:nvPr>
            <p:ph type="title"/>
          </p:nvPr>
        </p:nvSpPr>
        <p:spPr>
          <a:xfrm>
            <a:off x="244931" y="796835"/>
            <a:ext cx="3490355" cy="1025796"/>
          </a:xfrm>
        </p:spPr>
        <p:txBody>
          <a:bodyPr rtlCol="0"/>
          <a:lstStyle/>
          <a:p>
            <a:pPr algn="ctr" rtl="0"/>
            <a:r>
              <a:rPr lang="el-GR" sz="8000" dirty="0" smtClean="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rPr>
              <a:t>ΣΤΟΧΟΙ</a:t>
            </a:r>
            <a:endParaRPr lang="el-GR" sz="8000" dirty="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3" name="Θέση κειμένου 2">
            <a:extLst>
              <a:ext uri="{FF2B5EF4-FFF2-40B4-BE49-F238E27FC236}">
                <a16:creationId xmlns:a16="http://schemas.microsoft.com/office/drawing/2014/main" id="{611DC577-0A95-47D0-95D9-5F8DA763D46B}"/>
              </a:ext>
            </a:extLst>
          </p:cNvPr>
          <p:cNvSpPr>
            <a:spLocks noGrp="1"/>
          </p:cNvSpPr>
          <p:nvPr>
            <p:ph type="body" sz="quarter" idx="32"/>
          </p:nvPr>
        </p:nvSpPr>
        <p:spPr>
          <a:xfrm>
            <a:off x="137160" y="2129252"/>
            <a:ext cx="7531186" cy="4684131"/>
          </a:xfrm>
          <a:solidFill>
            <a:schemeClr val="accent5">
              <a:lumMod val="50000"/>
              <a:lumOff val="50000"/>
              <a:alpha val="80000"/>
            </a:schemeClr>
          </a:solidFill>
        </p:spPr>
        <p:txBody>
          <a:bodyPr rtlCol="0"/>
          <a:lstStyle/>
          <a:p>
            <a:pPr marL="342900" lvl="0" indent="-342900" algn="just">
              <a:buFont typeface="+mj-lt"/>
              <a:buAutoNum type="arabicPeriod"/>
            </a:pPr>
            <a:r>
              <a:rPr lang="el-GR" sz="36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Την προστασία της υγείας τόσο των αθλητών όσο των προπονητών και των </a:t>
            </a:r>
            <a:r>
              <a:rPr lang="el-GR" sz="3600" b="1"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επιτροπών</a:t>
            </a:r>
          </a:p>
          <a:p>
            <a:pPr marL="342900" lvl="0" indent="-342900" algn="just">
              <a:buFont typeface="+mj-lt"/>
              <a:buAutoNum type="arabicPeriod"/>
            </a:pPr>
            <a:endParaRPr lang="el-GR" sz="36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342900" lvl="0" indent="-342900" algn="just">
              <a:buFont typeface="+mj-lt"/>
              <a:buAutoNum type="arabicPeriod"/>
            </a:pPr>
            <a:r>
              <a:rPr lang="el-GR" sz="36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Την ποιοτική και ασφαλή διεξαγωγή αγώνων</a:t>
            </a:r>
          </a:p>
          <a:p>
            <a:pPr rtl="0"/>
            <a:endParaRPr lang="el-GR" sz="3600" dirty="0"/>
          </a:p>
        </p:txBody>
      </p:sp>
      <p:sp>
        <p:nvSpPr>
          <p:cNvPr id="6" name="Θέση αριθμού διαφάνειας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2</a:t>
            </a:fld>
            <a:endParaRPr lang="el-GR" dirty="0"/>
          </a:p>
        </p:txBody>
      </p:sp>
    </p:spTree>
    <p:extLst>
      <p:ext uri="{BB962C8B-B14F-4D97-AF65-F5344CB8AC3E}">
        <p14:creationId xmlns:p14="http://schemas.microsoft.com/office/powerpoint/2010/main" val="639621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783772"/>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ΣΧΕΔΙΟ  ΗΜΕΡΙΣΙΑΣ  ΙΑΤΡΙΚΗΣ  ΔΡΑΣΗΣ</a:t>
            </a:r>
            <a:endPar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fld id="{19B51A1E-902D-48AF-9020-955120F399B6}" type="slidenum">
              <a:rPr lang="el-GR" smtClean="0">
                <a:solidFill>
                  <a:srgbClr val="FFFFFF"/>
                </a:solidFill>
              </a:rPr>
              <a:pPr/>
              <a:t>20</a:t>
            </a:fld>
            <a:endParaRPr lang="el-GR" dirty="0">
              <a:solidFill>
                <a:srgbClr val="FFFFFF"/>
              </a:solidFill>
            </a:endParaRPr>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a:solidFill>
                <a:prstClr val="black"/>
              </a:solidFill>
            </a:endParaRPr>
          </a:p>
          <a:p>
            <a:pPr>
              <a:buFont typeface="Arial" pitchFamily="34" charset="0"/>
              <a:buChar char="•"/>
            </a:pPr>
            <a:endParaRPr lang="el-GR" sz="2800" dirty="0">
              <a:solidFill>
                <a:prstClr val="black"/>
              </a:solidFill>
            </a:endParaRPr>
          </a:p>
          <a:p>
            <a:pPr>
              <a:buFont typeface="Arial" pitchFamily="34" charset="0"/>
              <a:buChar char="•"/>
            </a:pPr>
            <a:endParaRPr lang="el-GR" sz="2800" dirty="0">
              <a:solidFill>
                <a:prstClr val="black"/>
              </a:solidFill>
            </a:endParaRPr>
          </a:p>
          <a:p>
            <a:pPr>
              <a:buFont typeface="Arial" pitchFamily="34" charset="0"/>
              <a:buChar char="•"/>
            </a:pPr>
            <a:endParaRPr lang="el-GR" sz="2800" dirty="0">
              <a:solidFill>
                <a:prstClr val="black"/>
              </a:solidFill>
            </a:endParaRPr>
          </a:p>
        </p:txBody>
      </p:sp>
      <p:sp>
        <p:nvSpPr>
          <p:cNvPr id="10" name="9 - Θέση κειμένου"/>
          <p:cNvSpPr>
            <a:spLocks noGrp="1"/>
          </p:cNvSpPr>
          <p:nvPr>
            <p:ph type="body" idx="1"/>
          </p:nvPr>
        </p:nvSpPr>
        <p:spPr>
          <a:xfrm>
            <a:off x="116148" y="1052736"/>
            <a:ext cx="8911704" cy="5472608"/>
          </a:xfrm>
        </p:spPr>
        <p:txBody>
          <a:bodyPr/>
          <a:lstStyle/>
          <a:p>
            <a:pPr marL="457200" lvl="0" indent="-457200">
              <a:buFont typeface="Arial" panose="020B0604020202020204" pitchFamily="34" charset="0"/>
              <a:buChar char="•"/>
            </a:pPr>
            <a:endParaRPr lang="el-GR" sz="1600" dirty="0">
              <a:solidFill>
                <a:srgbClr val="00B0F0"/>
              </a:solidFill>
              <a:effectLst>
                <a:outerShdw blurRad="38100" dist="38100" dir="2700000" algn="tl">
                  <a:srgbClr val="000000">
                    <a:alpha val="43137"/>
                  </a:srgbClr>
                </a:outerShdw>
              </a:effectLst>
            </a:endParaRPr>
          </a:p>
          <a:p>
            <a:pPr lvl="0"/>
            <a:endParaRPr lang="el-GR" sz="2800" dirty="0">
              <a:solidFill>
                <a:srgbClr val="00B0F0"/>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0" t="17893" r="56610" b="17515"/>
          <a:stretch/>
        </p:blipFill>
        <p:spPr bwMode="auto">
          <a:xfrm>
            <a:off x="539552" y="927756"/>
            <a:ext cx="6587471" cy="548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363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783772"/>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ΣΧΕΔΙΟ  ΗΜΕΡΙΣΙΑΣ  ΙΑΤΡΙΚΗΣ  ΔΡΑΣΗΣ</a:t>
            </a:r>
            <a:endPar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fld id="{19B51A1E-902D-48AF-9020-955120F399B6}" type="slidenum">
              <a:rPr lang="el-GR" smtClean="0">
                <a:solidFill>
                  <a:srgbClr val="FFFFFF"/>
                </a:solidFill>
              </a:rPr>
              <a:pPr/>
              <a:t>21</a:t>
            </a:fld>
            <a:endParaRPr lang="el-GR" dirty="0">
              <a:solidFill>
                <a:srgbClr val="FFFFFF"/>
              </a:solidFill>
            </a:endParaRPr>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a:solidFill>
                <a:prstClr val="black"/>
              </a:solidFill>
            </a:endParaRPr>
          </a:p>
          <a:p>
            <a:pPr>
              <a:buFont typeface="Arial" pitchFamily="34" charset="0"/>
              <a:buChar char="•"/>
            </a:pPr>
            <a:endParaRPr lang="el-GR" sz="2800" dirty="0">
              <a:solidFill>
                <a:prstClr val="black"/>
              </a:solidFill>
            </a:endParaRPr>
          </a:p>
          <a:p>
            <a:pPr>
              <a:buFont typeface="Arial" pitchFamily="34" charset="0"/>
              <a:buChar char="•"/>
            </a:pPr>
            <a:endParaRPr lang="el-GR" sz="2800" dirty="0">
              <a:solidFill>
                <a:prstClr val="black"/>
              </a:solidFill>
            </a:endParaRPr>
          </a:p>
          <a:p>
            <a:pPr>
              <a:buFont typeface="Arial" pitchFamily="34" charset="0"/>
              <a:buChar char="•"/>
            </a:pPr>
            <a:endParaRPr lang="el-GR" sz="2800" dirty="0">
              <a:solidFill>
                <a:prstClr val="black"/>
              </a:solidFill>
            </a:endParaRPr>
          </a:p>
        </p:txBody>
      </p:sp>
      <p:sp>
        <p:nvSpPr>
          <p:cNvPr id="10" name="9 - Θέση κειμένου"/>
          <p:cNvSpPr>
            <a:spLocks noGrp="1"/>
          </p:cNvSpPr>
          <p:nvPr>
            <p:ph type="body" idx="1"/>
          </p:nvPr>
        </p:nvSpPr>
        <p:spPr>
          <a:xfrm>
            <a:off x="116148" y="1052736"/>
            <a:ext cx="8911704" cy="5472608"/>
          </a:xfrm>
        </p:spPr>
        <p:txBody>
          <a:bodyPr/>
          <a:lstStyle/>
          <a:p>
            <a:pPr marL="457200" lvl="0" indent="-457200">
              <a:buFont typeface="Arial" panose="020B0604020202020204" pitchFamily="34" charset="0"/>
              <a:buChar char="•"/>
            </a:pPr>
            <a:endParaRPr lang="el-GR" sz="1600" dirty="0">
              <a:solidFill>
                <a:srgbClr val="00B0F0"/>
              </a:solidFill>
              <a:effectLst>
                <a:outerShdw blurRad="38100" dist="38100" dir="2700000" algn="tl">
                  <a:srgbClr val="000000">
                    <a:alpha val="43137"/>
                  </a:srgbClr>
                </a:outerShdw>
              </a:effectLst>
            </a:endParaRPr>
          </a:p>
          <a:p>
            <a:pPr lvl="0"/>
            <a:endParaRPr lang="el-GR" sz="2800" dirty="0">
              <a:solidFill>
                <a:srgbClr val="00B0F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8" t="20292" r="58799" b="11049"/>
          <a:stretch/>
        </p:blipFill>
        <p:spPr bwMode="auto">
          <a:xfrm>
            <a:off x="107504" y="908720"/>
            <a:ext cx="7344816" cy="584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862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783772"/>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a:solidFill>
                  <a:schemeClr val="bg1"/>
                </a:solidFill>
                <a:effectLst>
                  <a:outerShdw blurRad="38100" dist="38100" dir="2700000" algn="tl">
                    <a:srgbClr val="000000">
                      <a:alpha val="43137"/>
                    </a:srgbClr>
                  </a:outerShdw>
                </a:effectLst>
              </a:rPr>
              <a:t>ΔΙΑΧΕΙΡΙΣΗ ΔΙΑΔΙΚΑΣΙΑΣ ΕΚΤΑΚΤΗΣ ΑΝΑΓΚΗΣ</a:t>
            </a:r>
            <a:r>
              <a:rPr lang="el-GR" dirty="0"/>
              <a:t/>
            </a:r>
            <a:br>
              <a:rPr lang="el-GR" dirty="0"/>
            </a:br>
            <a:endPar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22</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16148" y="1052736"/>
            <a:ext cx="8911704" cy="5472608"/>
          </a:xfrm>
        </p:spPr>
        <p:txBody>
          <a:bodyPr/>
          <a:lstStyle/>
          <a:p>
            <a:pPr marL="457200" lvl="0" indent="-457200">
              <a:buFont typeface="Arial" panose="020B0604020202020204" pitchFamily="34" charset="0"/>
              <a:buChar char="•"/>
            </a:pPr>
            <a:endParaRPr lang="el-GR" sz="1600" dirty="0">
              <a:solidFill>
                <a:srgbClr val="00B0F0"/>
              </a:solidFill>
              <a:effectLst>
                <a:outerShdw blurRad="38100" dist="38100" dir="2700000" algn="tl">
                  <a:srgbClr val="000000">
                    <a:alpha val="43137"/>
                  </a:srgbClr>
                </a:outerShdw>
              </a:effectLst>
            </a:endParaRPr>
          </a:p>
          <a:p>
            <a:pPr lvl="0"/>
            <a:endParaRPr lang="el-GR" sz="2800" dirty="0">
              <a:solidFill>
                <a:srgbClr val="00B0F0"/>
              </a:solidFill>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513"/>
            <a:ext cx="410445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124744"/>
            <a:ext cx="4472159"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98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783772"/>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a:solidFill>
                  <a:schemeClr val="bg1"/>
                </a:solidFill>
                <a:effectLst>
                  <a:outerShdw blurRad="38100" dist="38100" dir="2700000" algn="tl">
                    <a:srgbClr val="000000">
                      <a:alpha val="43137"/>
                    </a:srgbClr>
                  </a:outerShdw>
                </a:effectLst>
              </a:rPr>
              <a:t>ΔΙΑΧΕΙΡΙΣΗ ΔΙΑΔΙΚΑΣΙΑΣ ΕΚΤΑΚΤΗΣ ΑΝΑΓΚΗΣ</a:t>
            </a:r>
            <a:r>
              <a:rPr lang="el-GR" dirty="0"/>
              <a:t/>
            </a:r>
            <a:br>
              <a:rPr lang="el-GR" dirty="0"/>
            </a:br>
            <a:endPar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23</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16148" y="1052736"/>
            <a:ext cx="8911704" cy="5472608"/>
          </a:xfrm>
        </p:spPr>
        <p:txBody>
          <a:bodyPr/>
          <a:lstStyle/>
          <a:p>
            <a:pPr marL="457200" lvl="0" indent="-457200">
              <a:buFont typeface="Arial" panose="020B0604020202020204" pitchFamily="34" charset="0"/>
              <a:buChar char="•"/>
            </a:pPr>
            <a:endParaRPr lang="el-GR" sz="1600" dirty="0">
              <a:solidFill>
                <a:srgbClr val="00B0F0"/>
              </a:solidFill>
              <a:effectLst>
                <a:outerShdw blurRad="38100" dist="38100" dir="2700000" algn="tl">
                  <a:srgbClr val="000000">
                    <a:alpha val="43137"/>
                  </a:srgbClr>
                </a:outerShdw>
              </a:effectLst>
            </a:endParaRPr>
          </a:p>
          <a:p>
            <a:pPr lvl="0"/>
            <a:endParaRPr lang="el-GR" sz="2800" dirty="0">
              <a:solidFill>
                <a:srgbClr val="00B0F0"/>
              </a:solidFill>
              <a:effectLst>
                <a:outerShdw blurRad="38100" dist="38100" dir="2700000" algn="tl">
                  <a:srgbClr val="000000">
                    <a:alpha val="43137"/>
                  </a:srgbClr>
                </a:outerShdw>
              </a:effectLst>
            </a:endParaRP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290" y="1020241"/>
            <a:ext cx="8883419" cy="523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223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783772"/>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ΥΓΕΙΟΝΟΜΙΚΗ </a:t>
            </a:r>
            <a:r>
              <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ΚΑΛΥΨΗ ΚΑΤΑ ΤΗ ΔΙΑΡΚΕΙΑ ΑΓΩΝΑ</a:t>
            </a:r>
            <a:r>
              <a:rPr lang="el-GR" dirty="0"/>
              <a:t/>
            </a:r>
            <a:br>
              <a:rPr lang="el-GR" dirty="0"/>
            </a:br>
            <a:r>
              <a:rPr lang="el-GR" dirty="0"/>
              <a:t/>
            </a:r>
            <a:br>
              <a:rPr lang="el-GR" dirty="0"/>
            </a:br>
            <a:endParaRPr lang="el-GR" sz="20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24</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907704" y="3212976"/>
            <a:ext cx="7120148" cy="3312368"/>
          </a:xfrm>
        </p:spPr>
        <p:txBody>
          <a:bodyPr/>
          <a:lstStyle/>
          <a:p>
            <a:pPr marL="457200" lvl="0" indent="-457200">
              <a:buFont typeface="Arial" panose="020B0604020202020204" pitchFamily="34" charset="0"/>
              <a:buChar char="•"/>
            </a:pPr>
            <a:endParaRPr lang="el-GR" sz="1600" dirty="0">
              <a:solidFill>
                <a:srgbClr val="00B0F0"/>
              </a:solidFill>
              <a:effectLst>
                <a:outerShdw blurRad="38100" dist="38100" dir="2700000" algn="tl">
                  <a:srgbClr val="000000">
                    <a:alpha val="43137"/>
                  </a:srgbClr>
                </a:outerShdw>
              </a:effectLst>
            </a:endParaRPr>
          </a:p>
          <a:p>
            <a:pPr lvl="0"/>
            <a:endParaRPr lang="el-GR" sz="2800" dirty="0">
              <a:solidFill>
                <a:srgbClr val="00B0F0"/>
              </a:solidFill>
              <a:effectLst>
                <a:outerShdw blurRad="38100" dist="38100" dir="2700000" algn="tl">
                  <a:srgbClr val="000000">
                    <a:alpha val="43137"/>
                  </a:srgbClr>
                </a:outerShdw>
              </a:effectLst>
            </a:endParaRPr>
          </a:p>
        </p:txBody>
      </p:sp>
      <p:sp>
        <p:nvSpPr>
          <p:cNvPr id="4" name="Ορθογώνιο 3"/>
          <p:cNvSpPr/>
          <p:nvPr/>
        </p:nvSpPr>
        <p:spPr>
          <a:xfrm>
            <a:off x="323528" y="889844"/>
            <a:ext cx="8640960" cy="5786199"/>
          </a:xfrm>
          <a:prstGeom prst="rect">
            <a:avLst/>
          </a:prstGeom>
        </p:spPr>
        <p:txBody>
          <a:bodyPr wrap="square">
            <a:spAutoFit/>
          </a:bodyPr>
          <a:lstStyle/>
          <a:p>
            <a:pPr algn="ctr"/>
            <a:r>
              <a:rPr lang="el-GR" sz="3200" b="1" u="sng"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Επιτήρηση επί του </a:t>
            </a:r>
            <a:r>
              <a:rPr lang="el-GR" sz="3200" b="1" u="sng"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σκάφους</a:t>
            </a:r>
          </a:p>
          <a:p>
            <a:r>
              <a:rPr lang="el-GR" b="1"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b="1"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sz="20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Κατά τη διάρκεια της διοργάνωσης, ο στόχος της εποπτείας της υγείας επί του σκάφους είναι</a:t>
            </a:r>
            <a:r>
              <a:rPr lang="el-GR" sz="20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t>
            </a:r>
          </a:p>
          <a:p>
            <a:pPr marL="285750" indent="-285750">
              <a:buFont typeface="Arial" panose="020B0604020202020204" pitchFamily="34" charset="0"/>
              <a:buChar char="•"/>
            </a:pPr>
            <a:r>
              <a:rPr lang="el-GR" sz="20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Ο </a:t>
            </a:r>
            <a:r>
              <a:rPr lang="el-GR" sz="20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γρήγορος εντοπισμός σημαντικών περιστατικών που σχετίζονται με την υγεία. </a:t>
            </a:r>
            <a:endParaRPr lang="el-GR" sz="20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l-GR" sz="20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l-GR" sz="20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Κοινοποίηση  </a:t>
            </a:r>
            <a:r>
              <a:rPr lang="el-GR" sz="20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πληροφορίες στους διοργανωτές αγώνων και απαντούν κατάλληλα. </a:t>
            </a:r>
            <a:endParaRPr lang="el-GR" sz="20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l-GR" sz="20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l-GR" sz="20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Η </a:t>
            </a:r>
            <a:r>
              <a:rPr lang="el-GR" sz="20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υγεία του πληρώματος πρέπει να παρακολουθείται καθ 'όλη τη διάρκεια του αγώνα. </a:t>
            </a:r>
            <a:endParaRPr lang="el-GR" sz="20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l-GR" sz="20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l-GR" sz="20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Οι </a:t>
            </a:r>
            <a:r>
              <a:rPr lang="el-GR" sz="20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διοργανωτές πρέπει να διασφαλίζουν ότι οι ιατρικές υπηρεσίες </a:t>
            </a:r>
            <a:r>
              <a:rPr lang="el-GR" sz="20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τους, συμπεριλαμβανομένων </a:t>
            </a:r>
            <a:r>
              <a:rPr lang="el-GR" sz="20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των καθορισμένων ιατρικών παροχών επί του κάθε σκάφους, είναι σε θέση να εντοπίζουν και να παραπέμπουν ύποπτα κρούσματα COVID-19.</a:t>
            </a:r>
            <a:br>
              <a:rPr lang="el-GR" sz="20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endParaRPr lang="el-G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2864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783772"/>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ΥΓΕΙΟΝΟΜΙΚΗ </a:t>
            </a:r>
            <a:r>
              <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ΚΑΛΥΨΗ ΚΑΤΑ ΤΗ ΔΙΑΡΚΕΙΑ ΑΓΩΝΑ</a:t>
            </a:r>
            <a:r>
              <a:rPr lang="el-GR" dirty="0"/>
              <a:t/>
            </a:r>
            <a:br>
              <a:rPr lang="el-GR" dirty="0"/>
            </a:br>
            <a:r>
              <a:rPr lang="el-GR" dirty="0"/>
              <a:t/>
            </a:r>
            <a:br>
              <a:rPr lang="el-GR" dirty="0"/>
            </a:br>
            <a:endPar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25</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16148" y="1052736"/>
            <a:ext cx="8911704" cy="5472608"/>
          </a:xfrm>
        </p:spPr>
        <p:txBody>
          <a:bodyPr/>
          <a:lstStyle/>
          <a:p>
            <a:pPr marL="457200" lvl="0" indent="-457200">
              <a:buFont typeface="Arial" panose="020B0604020202020204" pitchFamily="34" charset="0"/>
              <a:buChar char="•"/>
            </a:pPr>
            <a:endParaRPr lang="el-GR" sz="1600" dirty="0">
              <a:solidFill>
                <a:srgbClr val="00B0F0"/>
              </a:solidFill>
              <a:effectLst>
                <a:outerShdw blurRad="38100" dist="38100" dir="2700000" algn="tl">
                  <a:srgbClr val="000000">
                    <a:alpha val="43137"/>
                  </a:srgbClr>
                </a:outerShdw>
              </a:effectLst>
            </a:endParaRPr>
          </a:p>
          <a:p>
            <a:pPr lvl="0"/>
            <a:endParaRPr lang="el-GR" sz="2800" dirty="0">
              <a:solidFill>
                <a:srgbClr val="00B0F0"/>
              </a:solidFill>
              <a:effectLst>
                <a:outerShdw blurRad="38100" dist="38100" dir="2700000" algn="tl">
                  <a:srgbClr val="000000">
                    <a:alpha val="43137"/>
                  </a:srgbClr>
                </a:outerShdw>
              </a:effectLst>
            </a:endParaRPr>
          </a:p>
        </p:txBody>
      </p:sp>
      <p:sp>
        <p:nvSpPr>
          <p:cNvPr id="3" name="Ορθογώνιο 2"/>
          <p:cNvSpPr/>
          <p:nvPr/>
        </p:nvSpPr>
        <p:spPr>
          <a:xfrm>
            <a:off x="251520" y="1132218"/>
            <a:ext cx="8640960" cy="5724644"/>
          </a:xfrm>
          <a:prstGeom prst="rect">
            <a:avLst/>
          </a:prstGeom>
        </p:spPr>
        <p:txBody>
          <a:bodyPr wrap="square">
            <a:spAutoFit/>
          </a:bodyPr>
          <a:lstStyle/>
          <a:p>
            <a:pPr algn="ct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b="1" dirty="0" smtClean="0">
                <a:solidFill>
                  <a:srgbClr val="0070C0"/>
                </a:solidFill>
                <a:effectLst>
                  <a:outerShdw blurRad="38100" dist="38100" dir="2700000" algn="tl">
                    <a:srgbClr val="000000">
                      <a:alpha val="43137"/>
                    </a:srgbClr>
                  </a:outerShdw>
                </a:effectLst>
                <a:latin typeface="Calibri"/>
                <a:ea typeface="Times New Roman"/>
                <a:cs typeface="Calibri"/>
              </a:rPr>
              <a:t>Συμπτώματα </a:t>
            </a:r>
            <a:r>
              <a:rPr lang="el-GR" sz="2400" b="1" dirty="0">
                <a:solidFill>
                  <a:srgbClr val="0070C0"/>
                </a:solidFill>
                <a:effectLst>
                  <a:outerShdw blurRad="38100" dist="38100" dir="2700000" algn="tl">
                    <a:srgbClr val="000000">
                      <a:alpha val="43137"/>
                    </a:srgbClr>
                  </a:outerShdw>
                </a:effectLst>
                <a:latin typeface="Calibri"/>
                <a:ea typeface="Times New Roman"/>
                <a:cs typeface="Calibri"/>
              </a:rPr>
              <a:t>ενεργοποίησης" του COVID-19 που θα πρέπει να αναφέρονται αμέσως στον Υγειονομικό Υπεύθυνο  του </a:t>
            </a:r>
            <a:r>
              <a:rPr lang="el-GR" sz="2400" b="1" dirty="0" smtClean="0">
                <a:solidFill>
                  <a:srgbClr val="0070C0"/>
                </a:solidFill>
                <a:effectLst>
                  <a:outerShdw blurRad="38100" dist="38100" dir="2700000" algn="tl">
                    <a:srgbClr val="000000">
                      <a:alpha val="43137"/>
                    </a:srgbClr>
                  </a:outerShdw>
                </a:effectLst>
                <a:latin typeface="Calibri"/>
                <a:ea typeface="Times New Roman"/>
                <a:cs typeface="Calibri"/>
              </a:rPr>
              <a:t>αγώνα:</a:t>
            </a:r>
          </a:p>
          <a:p>
            <a:pPr algn="just">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2400" dirty="0">
              <a:solidFill>
                <a:srgbClr val="0070C0"/>
              </a:solidFill>
              <a:effectLst>
                <a:outerShdw blurRad="38100" dist="38100" dir="2700000" algn="tl">
                  <a:srgbClr val="000000">
                    <a:alpha val="43137"/>
                  </a:srgbClr>
                </a:outerShdw>
              </a:effectLst>
              <a:latin typeface="Calibri"/>
              <a:ea typeface="Calibri"/>
              <a:cs typeface="Times New Roman"/>
            </a:endParaRPr>
          </a:p>
          <a:p>
            <a:pPr marL="342900" lvl="0" indent="-342900" algn="just">
              <a:lnSpc>
                <a:spcPts val="2700"/>
              </a:lnSpc>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smtClean="0">
                <a:solidFill>
                  <a:srgbClr val="0070C0"/>
                </a:solidFill>
                <a:effectLst>
                  <a:outerShdw blurRad="38100" dist="38100" dir="2700000" algn="tl">
                    <a:srgbClr val="000000">
                      <a:alpha val="43137"/>
                    </a:srgbClr>
                  </a:outerShdw>
                </a:effectLst>
                <a:latin typeface="Calibri"/>
                <a:ea typeface="Times New Roman"/>
                <a:cs typeface="Calibri"/>
              </a:rPr>
              <a:t>Πυρετό</a:t>
            </a:r>
          </a:p>
          <a:p>
            <a:pPr marL="342900" lvl="0" indent="-342900" algn="just">
              <a:lnSpc>
                <a:spcPts val="2700"/>
              </a:lnSpc>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2400" dirty="0">
              <a:solidFill>
                <a:srgbClr val="0070C0"/>
              </a:solidFill>
              <a:effectLst>
                <a:outerShdw blurRad="38100" dist="38100" dir="2700000" algn="tl">
                  <a:srgbClr val="000000">
                    <a:alpha val="43137"/>
                  </a:srgbClr>
                </a:outerShdw>
              </a:effectLst>
              <a:latin typeface="Calibri"/>
              <a:ea typeface="Calibri"/>
              <a:cs typeface="Times New Roman"/>
            </a:endParaRPr>
          </a:p>
          <a:p>
            <a:pPr marL="342900" lvl="0" indent="-342900" algn="just">
              <a:lnSpc>
                <a:spcPts val="2700"/>
              </a:lnSpc>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0070C0"/>
                </a:solidFill>
                <a:effectLst>
                  <a:outerShdw blurRad="38100" dist="38100" dir="2700000" algn="tl">
                    <a:srgbClr val="000000">
                      <a:alpha val="43137"/>
                    </a:srgbClr>
                  </a:outerShdw>
                </a:effectLst>
                <a:latin typeface="Calibri"/>
                <a:ea typeface="Times New Roman"/>
                <a:cs typeface="Calibri"/>
              </a:rPr>
              <a:t>Β</a:t>
            </a:r>
            <a:r>
              <a:rPr lang="el-GR" sz="2400" dirty="0" smtClean="0">
                <a:solidFill>
                  <a:srgbClr val="0070C0"/>
                </a:solidFill>
                <a:effectLst>
                  <a:outerShdw blurRad="38100" dist="38100" dir="2700000" algn="tl">
                    <a:srgbClr val="000000">
                      <a:alpha val="43137"/>
                    </a:srgbClr>
                  </a:outerShdw>
                </a:effectLst>
                <a:latin typeface="Calibri"/>
                <a:ea typeface="Times New Roman"/>
                <a:cs typeface="Calibri"/>
              </a:rPr>
              <a:t>ήχα </a:t>
            </a:r>
          </a:p>
          <a:p>
            <a:pPr lvl="0" algn="just">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2400" dirty="0">
              <a:solidFill>
                <a:srgbClr val="0070C0"/>
              </a:solidFill>
              <a:effectLst>
                <a:outerShdw blurRad="38100" dist="38100" dir="2700000" algn="tl">
                  <a:srgbClr val="000000">
                    <a:alpha val="43137"/>
                  </a:srgbClr>
                </a:outerShdw>
              </a:effectLst>
              <a:latin typeface="Calibri"/>
              <a:ea typeface="Calibri"/>
              <a:cs typeface="Times New Roman"/>
            </a:endParaRPr>
          </a:p>
          <a:p>
            <a:pPr lvl="0" algn="just">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smtClean="0">
                <a:solidFill>
                  <a:srgbClr val="0070C0"/>
                </a:solidFill>
                <a:effectLst>
                  <a:outerShdw blurRad="38100" dist="38100" dir="2700000" algn="tl">
                    <a:srgbClr val="000000">
                      <a:alpha val="43137"/>
                    </a:srgbClr>
                  </a:outerShdw>
                </a:effectLst>
                <a:latin typeface="Calibri"/>
                <a:ea typeface="Times New Roman"/>
                <a:cs typeface="Calibri"/>
              </a:rPr>
              <a:t>3. Δυσκολία </a:t>
            </a:r>
            <a:r>
              <a:rPr lang="el-GR" sz="2400" dirty="0">
                <a:solidFill>
                  <a:srgbClr val="0070C0"/>
                </a:solidFill>
                <a:effectLst>
                  <a:outerShdw blurRad="38100" dist="38100" dir="2700000" algn="tl">
                    <a:srgbClr val="000000">
                      <a:alpha val="43137"/>
                    </a:srgbClr>
                  </a:outerShdw>
                </a:effectLst>
                <a:latin typeface="Calibri"/>
                <a:ea typeface="Times New Roman"/>
                <a:cs typeface="Calibri"/>
              </a:rPr>
              <a:t>στην αναπνοή </a:t>
            </a:r>
            <a:endParaRPr lang="el-GR" sz="2400" dirty="0" smtClean="0">
              <a:solidFill>
                <a:srgbClr val="0070C0"/>
              </a:solidFill>
              <a:effectLst>
                <a:outerShdw blurRad="38100" dist="38100" dir="2700000" algn="tl">
                  <a:srgbClr val="000000">
                    <a:alpha val="43137"/>
                  </a:srgbClr>
                </a:outerShdw>
              </a:effectLst>
              <a:latin typeface="Calibri"/>
              <a:ea typeface="Times New Roman"/>
              <a:cs typeface="Calibri"/>
            </a:endParaRPr>
          </a:p>
          <a:p>
            <a:pPr lvl="0" algn="just">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2400" dirty="0">
              <a:solidFill>
                <a:srgbClr val="0070C0"/>
              </a:solidFill>
              <a:effectLst>
                <a:outerShdw blurRad="38100" dist="38100" dir="2700000" algn="tl">
                  <a:srgbClr val="000000">
                    <a:alpha val="43137"/>
                  </a:srgbClr>
                </a:outerShdw>
              </a:effectLst>
              <a:latin typeface="Calibri"/>
              <a:ea typeface="Calibri"/>
              <a:cs typeface="Times New Roman"/>
            </a:endParaRPr>
          </a:p>
          <a:p>
            <a:pPr algn="just">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0070C0"/>
                </a:solidFill>
                <a:effectLst>
                  <a:outerShdw blurRad="38100" dist="38100" dir="2700000" algn="tl">
                    <a:srgbClr val="000000">
                      <a:alpha val="43137"/>
                    </a:srgbClr>
                  </a:outerShdw>
                </a:effectLst>
                <a:latin typeface="Calibri"/>
                <a:ea typeface="Times New Roman"/>
                <a:cs typeface="Calibri"/>
              </a:rPr>
              <a:t>είναι σημαντικό</a:t>
            </a:r>
            <a:r>
              <a:rPr lang="el-GR" sz="2400" dirty="0" smtClean="0">
                <a:solidFill>
                  <a:srgbClr val="0070C0"/>
                </a:solidFill>
                <a:effectLst>
                  <a:outerShdw blurRad="38100" dist="38100" dir="2700000" algn="tl">
                    <a:srgbClr val="000000">
                      <a:alpha val="43137"/>
                    </a:srgbClr>
                  </a:outerShdw>
                </a:effectLst>
                <a:latin typeface="Calibri"/>
                <a:ea typeface="Times New Roman"/>
                <a:cs typeface="Calibri"/>
              </a:rPr>
              <a:t>:</a:t>
            </a:r>
            <a:endParaRPr lang="el-GR" sz="2400" dirty="0">
              <a:solidFill>
                <a:srgbClr val="0070C0"/>
              </a:solidFill>
              <a:effectLst>
                <a:outerShdw blurRad="38100" dist="38100" dir="2700000" algn="tl">
                  <a:srgbClr val="000000">
                    <a:alpha val="43137"/>
                  </a:srgbClr>
                </a:outerShdw>
              </a:effectLst>
              <a:latin typeface="Calibri"/>
              <a:ea typeface="Calibri"/>
              <a:cs typeface="Times New Roman"/>
            </a:endParaRPr>
          </a:p>
          <a:p>
            <a:pPr marL="342900" lvl="0" indent="-342900" algn="just">
              <a:lnSpc>
                <a:spcPts val="27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0070C0"/>
                </a:solidFill>
                <a:effectLst>
                  <a:outerShdw blurRad="38100" dist="38100" dir="2700000" algn="tl">
                    <a:srgbClr val="000000">
                      <a:alpha val="43137"/>
                    </a:srgbClr>
                  </a:outerShdw>
                </a:effectLst>
                <a:latin typeface="Calibri Light" panose="020F0302020204030204" pitchFamily="34" charset="0"/>
                <a:ea typeface="Times New Roman"/>
                <a:cs typeface="Calibri Light" panose="020F0302020204030204" pitchFamily="34" charset="0"/>
              </a:rPr>
              <a:t>να ζητήσετε ιατρική βοήθεια αμέσως </a:t>
            </a:r>
            <a:endParaRPr lang="el-GR" sz="2400" dirty="0" smtClean="0">
              <a:solidFill>
                <a:srgbClr val="0070C0"/>
              </a:solidFill>
              <a:effectLst>
                <a:outerShdw blurRad="38100" dist="38100" dir="2700000" algn="tl">
                  <a:srgbClr val="000000">
                    <a:alpha val="43137"/>
                  </a:srgbClr>
                </a:outerShdw>
              </a:effectLst>
              <a:latin typeface="Calibri Light" panose="020F0302020204030204" pitchFamily="34" charset="0"/>
              <a:ea typeface="Times New Roman"/>
              <a:cs typeface="Calibri Light" panose="020F0302020204030204" pitchFamily="34" charset="0"/>
            </a:endParaRPr>
          </a:p>
          <a:p>
            <a:pPr marL="457200" lvl="0" indent="-457200">
              <a:buFont typeface="Arial" panose="020B0604020202020204" pitchFamily="34" charset="0"/>
              <a:buChar char="•"/>
            </a:pPr>
            <a:r>
              <a:rPr lang="el-GR" sz="24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να ειδοποιήσετε  τους διοργανωτές αγώνων  /  υγειονομικό υπεύθυνο αγώνα. </a:t>
            </a:r>
          </a:p>
          <a:p>
            <a:pPr marL="457200" lvl="0" indent="-457200">
              <a:buFont typeface="Arial" panose="020B0604020202020204" pitchFamily="34" charset="0"/>
              <a:buChar char="•"/>
            </a:pPr>
            <a:r>
              <a:rPr lang="el-GR" sz="24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Οι διοργανωτές αγώνων θα ενημερώσουν τις τοπικές αρχές δημόσιας υγείας </a:t>
            </a:r>
          </a:p>
          <a:p>
            <a:pPr marL="342900" lvl="0" indent="-342900" algn="just">
              <a:lnSpc>
                <a:spcPts val="2700"/>
              </a:lnSpc>
              <a:spcAft>
                <a:spcPts val="0"/>
              </a:spcAft>
              <a:buFont typeface="Symbol"/>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2800" dirty="0">
              <a:solidFill>
                <a:srgbClr val="0070C0"/>
              </a:solidFill>
              <a:effectLst>
                <a:outerShdw blurRad="38100" dist="38100" dir="2700000" algn="tl">
                  <a:srgbClr val="000000">
                    <a:alpha val="43137"/>
                  </a:srgbClr>
                </a:outerShdw>
              </a:effectLst>
              <a:latin typeface="Calibri"/>
              <a:ea typeface="Calibri"/>
              <a:cs typeface="Times New Roman"/>
            </a:endParaRPr>
          </a:p>
        </p:txBody>
      </p:sp>
    </p:spTree>
    <p:extLst>
      <p:ext uri="{BB962C8B-B14F-4D97-AF65-F5344CB8AC3E}">
        <p14:creationId xmlns:p14="http://schemas.microsoft.com/office/powerpoint/2010/main" val="1651528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783772"/>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ΥΠΟΨΙΑ ΚΡΟΥΣΜΑΤΟΣ  COVID-19 ΕΠΙ ΤΟΥ ΣΚΑΦΟΥΣ</a:t>
            </a:r>
            <a:b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endPar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26</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16148" y="1052736"/>
            <a:ext cx="8911704" cy="5472608"/>
          </a:xfrm>
        </p:spPr>
        <p:txBody>
          <a:bodyPr/>
          <a:lstStyle/>
          <a:p>
            <a:pPr marL="457200" lvl="0" indent="-457200">
              <a:buFont typeface="Arial" panose="020B0604020202020204" pitchFamily="34" charset="0"/>
              <a:buChar char="•"/>
            </a:pPr>
            <a:endParaRPr lang="el-GR" sz="1600" dirty="0">
              <a:solidFill>
                <a:srgbClr val="00B0F0"/>
              </a:solidFill>
              <a:effectLst>
                <a:outerShdw blurRad="38100" dist="38100" dir="2700000" algn="tl">
                  <a:srgbClr val="000000">
                    <a:alpha val="43137"/>
                  </a:srgbClr>
                </a:outerShdw>
              </a:effectLst>
            </a:endParaRPr>
          </a:p>
          <a:p>
            <a:pPr marL="457200" lvl="0" indent="-457200">
              <a:buFont typeface="Arial" panose="020B0604020202020204" pitchFamily="34" charset="0"/>
              <a:buChar char="•"/>
            </a:pPr>
            <a:r>
              <a:rPr lang="el-GR" sz="22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ΥΠΟΧΡΕΩΤΙΚΗ ΧΡΗΣΗ  (ΜΑΠ) από όλο το πλήρωμα </a:t>
            </a:r>
          </a:p>
          <a:p>
            <a:pPr marL="457200" lvl="0" indent="-457200">
              <a:buFont typeface="Arial" panose="020B0604020202020204" pitchFamily="34" charset="0"/>
              <a:buChar char="•"/>
            </a:pPr>
            <a:r>
              <a:rPr lang="el-GR" sz="22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Ιατρικός εντεταλμένος σκάφους / Κρίσιμη θέση - καθορισμένο ιατρικό άτομο επί του σκάφους (μάσκα και γάντια). </a:t>
            </a:r>
          </a:p>
          <a:p>
            <a:pPr marL="457200" lvl="0" indent="-457200">
              <a:buFont typeface="Arial" panose="020B0604020202020204" pitchFamily="34" charset="0"/>
              <a:buChar char="•"/>
            </a:pPr>
            <a:r>
              <a:rPr lang="el-GR" sz="22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‘Έλεγχος συμπτωμάτων με:</a:t>
            </a:r>
          </a:p>
          <a:p>
            <a:pPr marL="457200" indent="-457200">
              <a:buFont typeface="Arial" panose="020B0604020202020204" pitchFamily="34" charset="0"/>
              <a:buChar char="•"/>
            </a:pPr>
            <a:r>
              <a:rPr lang="el-GR" sz="22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αντιπυρετικά φάρμακα, αναλγησία και κατάλληλη ενυδάτωση. </a:t>
            </a:r>
          </a:p>
          <a:p>
            <a:pPr marL="457200" lvl="0" indent="-457200">
              <a:buFont typeface="Arial" panose="020B0604020202020204" pitchFamily="34" charset="0"/>
              <a:buChar char="•"/>
            </a:pPr>
            <a:r>
              <a:rPr lang="el-GR" sz="22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Στον περιορισμένο χώρο του σκάφους, το άτομο πρέπει να είναι με τον καλύτερο δυνατό τρόπο απομονωμένο στους χώρους ενδιαίτησης σε ξεχωριστή καμπίνα.   </a:t>
            </a:r>
          </a:p>
          <a:p>
            <a:pPr marL="457200" lvl="0" indent="-457200">
              <a:buFont typeface="Arial" panose="020B0604020202020204" pitchFamily="34" charset="0"/>
              <a:buChar char="•"/>
            </a:pPr>
            <a:r>
              <a:rPr lang="el-GR" sz="22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Στον χώρο απομόνωσης εισέρχονται μόνο ο ιατρικός εντεταλμένος εξοπλισμένος με ΜΑΠ. </a:t>
            </a:r>
          </a:p>
          <a:p>
            <a:pPr marL="457200" lvl="0" indent="-457200">
              <a:buFont typeface="Arial" panose="020B0604020202020204" pitchFamily="34" charset="0"/>
              <a:buChar char="•"/>
            </a:pPr>
            <a:r>
              <a:rPr lang="el-GR" sz="22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Πρέπει να εφαρμόζονται ολοκληρωμένα μέτρα υγιεινής και απολύμανσης </a:t>
            </a:r>
          </a:p>
          <a:p>
            <a:pPr marL="457200" lvl="0" indent="-457200">
              <a:buFont typeface="Arial" panose="020B0604020202020204" pitchFamily="34" charset="0"/>
              <a:buChar char="•"/>
            </a:pPr>
            <a:r>
              <a:rPr lang="el-GR" sz="22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το πλήρωμα πρέπει να αποφεύγει να ξοδεύει χρόνο στους χώρους ενδιαίτησης  χωρίς  ΜΑΠ</a:t>
            </a:r>
          </a:p>
          <a:p>
            <a:pPr lvl="0"/>
            <a:endParaRPr lang="el-GR" sz="28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1528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783772"/>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sz="40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l-GR" sz="400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sz="400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sz="40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sz="40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sz="400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ΜΕΤΡΑ  </a:t>
            </a:r>
            <a:r>
              <a:rPr lang="el-GR" sz="40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ΕΚΚΕΝΩΣΗΣ</a:t>
            </a:r>
            <a:br>
              <a:rPr lang="el-GR" sz="40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sz="40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sz="40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sz="400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sz="400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sz="400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sz="400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sz="40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sz="4000"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endParaRPr lang="el-GR" sz="40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27</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16148" y="1052736"/>
            <a:ext cx="8911704" cy="5472608"/>
          </a:xfrm>
        </p:spPr>
        <p:txBody>
          <a:bodyPr/>
          <a:lstStyle/>
          <a:p>
            <a:pPr marL="457200" lvl="0" indent="-457200">
              <a:buFont typeface="Arial" panose="020B0604020202020204" pitchFamily="34" charset="0"/>
              <a:buChar char="•"/>
            </a:pPr>
            <a:endParaRPr lang="el-GR" sz="1600" dirty="0">
              <a:solidFill>
                <a:srgbClr val="00B0F0"/>
              </a:solidFill>
              <a:effectLst>
                <a:outerShdw blurRad="38100" dist="38100" dir="2700000" algn="tl">
                  <a:srgbClr val="000000">
                    <a:alpha val="43137"/>
                  </a:srgbClr>
                </a:outerShdw>
              </a:effectLst>
            </a:endParaRPr>
          </a:p>
          <a:p>
            <a:pPr lvl="0"/>
            <a:r>
              <a:rPr lang="el-GR" sz="2800" dirty="0" smtClean="0">
                <a:solidFill>
                  <a:srgbClr val="00B0F0"/>
                </a:solidFill>
                <a:effectLst>
                  <a:outerShdw blurRad="38100" dist="38100" dir="2700000" algn="tl">
                    <a:srgbClr val="000000">
                      <a:alpha val="43137"/>
                    </a:srgbClr>
                  </a:outerShdw>
                </a:effectLst>
              </a:rPr>
              <a:t> </a:t>
            </a:r>
            <a:r>
              <a:rPr lang="el-GR" sz="2800" b="0" dirty="0" smtClean="0">
                <a:solidFill>
                  <a:srgbClr val="00B0F0"/>
                </a:solidFill>
                <a:effectLst>
                  <a:outerShdw blurRad="38100" dist="38100" dir="2700000" algn="tl">
                    <a:srgbClr val="000000">
                      <a:alpha val="43137"/>
                    </a:srgbClr>
                  </a:outerShdw>
                </a:effectLst>
              </a:rPr>
              <a:t>Η Απόφαση θα ληφθεί από κοινού:</a:t>
            </a:r>
          </a:p>
          <a:p>
            <a:pPr marL="514350" lvl="0" indent="-514350">
              <a:buFont typeface="+mj-lt"/>
              <a:buAutoNum type="arabicPeriod"/>
            </a:pPr>
            <a:r>
              <a:rPr lang="el-GR" sz="2800" b="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από τον ιατρικό εντεταλμένο επί του σκάφους, </a:t>
            </a:r>
            <a:endParaRPr lang="el-GR" sz="28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514350" lvl="0" indent="-514350">
              <a:buFont typeface="+mj-lt"/>
              <a:buAutoNum type="arabicPeriod"/>
            </a:pPr>
            <a:r>
              <a:rPr lang="el-GR" sz="28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τον </a:t>
            </a:r>
            <a:r>
              <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Υγειονομικό Υπεύθυνο διοργάνωσης, </a:t>
            </a:r>
            <a:endParaRPr lang="el-GR" sz="28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514350" lvl="0" indent="-514350">
              <a:buFont typeface="+mj-lt"/>
              <a:buAutoNum type="arabicPeriod"/>
            </a:pPr>
            <a:r>
              <a:rPr lang="el-GR" sz="280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και </a:t>
            </a:r>
            <a:r>
              <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τους διοργανωτές αγώνων. </a:t>
            </a:r>
          </a:p>
        </p:txBody>
      </p:sp>
      <p:sp>
        <p:nvSpPr>
          <p:cNvPr id="3" name="Ορθογώνιο 2"/>
          <p:cNvSpPr/>
          <p:nvPr/>
        </p:nvSpPr>
        <p:spPr>
          <a:xfrm>
            <a:off x="179512" y="3568700"/>
            <a:ext cx="8712968" cy="3046988"/>
          </a:xfrm>
          <a:prstGeom prst="rect">
            <a:avLst/>
          </a:prstGeom>
        </p:spPr>
        <p:txBody>
          <a:bodyPr wrap="square">
            <a:spAutoFit/>
          </a:bodyPr>
          <a:lstStyle/>
          <a:p>
            <a:r>
              <a:rPr lang="el-GR" sz="2400" b="1" dirty="0">
                <a:solidFill>
                  <a:srgbClr val="0070C0"/>
                </a:solidFill>
                <a:effectLst>
                  <a:outerShdw blurRad="38100" dist="38100" dir="2700000" algn="tl">
                    <a:srgbClr val="000000">
                      <a:alpha val="43137"/>
                    </a:srgbClr>
                  </a:outerShdw>
                </a:effectLst>
              </a:rPr>
              <a:t>ΜΕΤΡΑ ΕΚΚΕΝΩΣΗΣ</a:t>
            </a:r>
            <a:endParaRPr lang="el-GR" sz="2400" dirty="0">
              <a:solidFill>
                <a:srgbClr val="0070C0"/>
              </a:solidFill>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el-GR" sz="2400" dirty="0">
                <a:solidFill>
                  <a:srgbClr val="0070C0"/>
                </a:solidFill>
                <a:effectLst>
                  <a:outerShdw blurRad="38100" dist="38100" dir="2700000" algn="tl">
                    <a:srgbClr val="000000">
                      <a:alpha val="43137"/>
                    </a:srgbClr>
                  </a:outerShdw>
                </a:effectLst>
              </a:rPr>
              <a:t>Όλο το προσωπικό διάσωσης που επιβιβάζεται στο σκάφος πρέπει να φοράει ΜΑΠ, σύμφωνα με τις οδηγίες του την οργάνωσή τους</a:t>
            </a:r>
            <a:r>
              <a:rPr lang="el-GR" sz="2400" dirty="0" smtClean="0">
                <a:solidFill>
                  <a:srgbClr val="0070C0"/>
                </a:solidFill>
                <a:effectLst>
                  <a:outerShdw blurRad="38100" dist="38100" dir="2700000" algn="tl">
                    <a:srgbClr val="000000">
                      <a:alpha val="43137"/>
                    </a:srgbClr>
                  </a:outerShdw>
                </a:effectLst>
              </a:rPr>
              <a:t>.</a:t>
            </a:r>
          </a:p>
          <a:p>
            <a:pPr marL="342900" lvl="0" indent="-342900">
              <a:buFont typeface="Arial" panose="020B0604020202020204" pitchFamily="34" charset="0"/>
              <a:buChar char="•"/>
            </a:pPr>
            <a:endParaRPr lang="el-GR" sz="2400" dirty="0">
              <a:solidFill>
                <a:srgbClr val="0070C0"/>
              </a:solidFill>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el-GR" sz="2400" dirty="0">
                <a:solidFill>
                  <a:srgbClr val="0070C0"/>
                </a:solidFill>
                <a:effectLst>
                  <a:outerShdw blurRad="38100" dist="38100" dir="2700000" algn="tl">
                    <a:srgbClr val="000000">
                      <a:alpha val="43137"/>
                    </a:srgbClr>
                  </a:outerShdw>
                </a:effectLst>
              </a:rPr>
              <a:t>Οι διοργανωτές αγώνων θα συντονιστούν με την τοπική αρχή δημόσιας υγείας στην τοποθεσία προς όπου το μέλος του πληρώματος θα διακομισθεί.</a:t>
            </a:r>
          </a:p>
        </p:txBody>
      </p:sp>
    </p:spTree>
    <p:extLst>
      <p:ext uri="{BB962C8B-B14F-4D97-AF65-F5344CB8AC3E}">
        <p14:creationId xmlns:p14="http://schemas.microsoft.com/office/powerpoint/2010/main" val="1651528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p:txBody>
          <a:bodyPr/>
          <a:lstStyle/>
          <a:p>
            <a:endParaRPr lang="el-GR"/>
          </a:p>
        </p:txBody>
      </p:sp>
      <p:sp>
        <p:nvSpPr>
          <p:cNvPr id="4" name="Υπότιτλος 3"/>
          <p:cNvSpPr>
            <a:spLocks noGrp="1"/>
          </p:cNvSpPr>
          <p:nvPr>
            <p:ph type="subTitle" idx="1"/>
          </p:nvPr>
        </p:nvSpPr>
        <p:spPr/>
        <p:txBody>
          <a:bodyPr/>
          <a:lstStyle/>
          <a:p>
            <a:endParaRPr lang="el-GR"/>
          </a:p>
        </p:txBody>
      </p:sp>
      <p:pic>
        <p:nvPicPr>
          <p:cNvPr id="1026" name="Picture 2"/>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24137" t="13650" r="21495" b="19682"/>
          <a:stretch/>
        </p:blipFill>
        <p:spPr bwMode="auto">
          <a:xfrm>
            <a:off x="0" y="476673"/>
            <a:ext cx="914400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917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783772"/>
          </a:xfrm>
          <a:solidFill>
            <a:schemeClr val="accent5">
              <a:lumMod val="50000"/>
              <a:lumOff val="50000"/>
            </a:schemeClr>
          </a:solidFill>
        </p:spPr>
        <p:txBody>
          <a:bodyPr rtlCol="0"/>
          <a:lstStyle/>
          <a:p>
            <a:pPr algn="ctr"/>
            <a:r>
              <a:rPr lang="el-GR"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ΑΠΑΓΟΡΕΥΣΗ ΣΥΝΕΧΙΣΗΣ ΑΓΩΝΑ</a:t>
            </a: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29</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16148" y="1052736"/>
            <a:ext cx="8911704" cy="5472608"/>
          </a:xfrm>
        </p:spPr>
        <p:txBody>
          <a:bodyPr/>
          <a:lstStyle/>
          <a:p>
            <a:pPr marL="457200" lvl="0" indent="-457200">
              <a:buFont typeface="Arial" panose="020B0604020202020204" pitchFamily="34" charset="0"/>
              <a:buChar char="•"/>
            </a:pPr>
            <a:endParaRPr lang="el-GR" sz="1600" dirty="0">
              <a:solidFill>
                <a:srgbClr val="00B0F0"/>
              </a:solidFill>
              <a:effectLst>
                <a:outerShdw blurRad="38100" dist="38100" dir="2700000" algn="tl">
                  <a:srgbClr val="000000">
                    <a:alpha val="43137"/>
                  </a:srgbClr>
                </a:outerShdw>
              </a:effectLst>
            </a:endParaRPr>
          </a:p>
          <a:p>
            <a:pPr marL="457200" lvl="0" indent="-457200">
              <a:buFont typeface="Arial" panose="020B0604020202020204" pitchFamily="34" charset="0"/>
              <a:buChar char="•"/>
            </a:pPr>
            <a:r>
              <a:rPr lang="el-GR" sz="2800" dirty="0" smtClean="0">
                <a:solidFill>
                  <a:srgbClr val="00B0F0"/>
                </a:solidFill>
                <a:effectLst>
                  <a:outerShdw blurRad="38100" dist="38100" dir="2700000" algn="tl">
                    <a:srgbClr val="000000">
                      <a:alpha val="43137"/>
                    </a:srgbClr>
                  </a:outerShdw>
                </a:effectLst>
              </a:rPr>
              <a:t> </a:t>
            </a:r>
            <a:r>
              <a:rPr lang="el-GR" sz="3200" b="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Η διαδρομή του αγώνα έχει προορισμούς πιο απομονωμένους, καθώς το πλήρωμα μπορεί να γίνει συμπτωματικό και πιθανώς απαιτούν εκκένωση</a:t>
            </a:r>
            <a:r>
              <a:rPr lang="el-GR" sz="3200" b="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t>
            </a:r>
          </a:p>
          <a:p>
            <a:pPr marL="457200" lvl="0" indent="-457200">
              <a:buFont typeface="Arial" panose="020B0604020202020204" pitchFamily="34" charset="0"/>
              <a:buChar char="•"/>
            </a:pPr>
            <a:endParaRPr lang="el-GR" sz="3200" b="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457200" lvl="0" indent="-457200">
              <a:buFont typeface="Arial" panose="020B0604020202020204" pitchFamily="34" charset="0"/>
              <a:buChar char="•"/>
            </a:pPr>
            <a:r>
              <a:rPr lang="el-GR" sz="3200" b="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Άλλα μέλη του πληρώματος είναι ήδη συμπτωματικά, αλλά δεν απαιτούν   </a:t>
            </a:r>
            <a:r>
              <a:rPr lang="el-GR" sz="3200" b="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Διακομιδή</a:t>
            </a:r>
            <a:r>
              <a:rPr lang="el-GR" sz="3200" b="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παρέχοντας στο πλήρωμα τη δυνατότητα προσέγγισης σε λιμάνι ασφαλείας (καθορίζεται από πριν και βρίσκεται πάνω στη διαδρομή), για  καραντίνα με παρακολούθηση.</a:t>
            </a:r>
          </a:p>
          <a:p>
            <a:pPr lvl="0"/>
            <a:endParaRPr lang="el-GR" sz="28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75892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6078" r="26078"/>
          <a:stretch>
            <a:fillRect/>
          </a:stretch>
        </p:blipFill>
        <p:spPr>
          <a:xfrm>
            <a:off x="0" y="-1"/>
            <a:ext cx="4932040" cy="6858001"/>
          </a:xfrm>
        </p:spPr>
      </p:pic>
      <p:sp>
        <p:nvSpPr>
          <p:cNvPr id="20" name="Ορθογώνιο 19" descr="Μπλοκ επισήμανσης">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7331870" y="1762069"/>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a16="http://schemas.microsoft.com/office/drawing/2014/main" id="{3560F281-4FF6-4617-A809-AC9C15ECF18A}"/>
              </a:ext>
            </a:extLst>
          </p:cNvPr>
          <p:cNvSpPr>
            <a:spLocks noGrp="1"/>
          </p:cNvSpPr>
          <p:nvPr>
            <p:ph type="title"/>
          </p:nvPr>
        </p:nvSpPr>
        <p:spPr>
          <a:xfrm>
            <a:off x="3203665" y="182881"/>
            <a:ext cx="5763986" cy="2116182"/>
          </a:xfrm>
        </p:spPr>
        <p:txBody>
          <a:bodyPr rtlCol="0"/>
          <a:lstStyle/>
          <a:p>
            <a:r>
              <a:rPr lang="el-GR" sz="4800" dirty="0" smtClean="0">
                <a:solidFill>
                  <a:schemeClr val="accent5">
                    <a:lumMod val="50000"/>
                    <a:lumOff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Δραστηριότητες </a:t>
            </a:r>
            <a:r>
              <a:rPr lang="en-US" sz="4800" dirty="0" smtClean="0">
                <a:solidFill>
                  <a:schemeClr val="accent5">
                    <a:lumMod val="50000"/>
                    <a:lumOff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l-GR" sz="4800" dirty="0" smtClean="0">
                <a:solidFill>
                  <a:schemeClr val="accent5">
                    <a:lumMod val="50000"/>
                    <a:lumOff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που αφορούν:</a:t>
            </a:r>
            <a:endParaRPr lang="el-GR" sz="4800" dirty="0">
              <a:solidFill>
                <a:schemeClr val="accent5">
                  <a:lumMod val="50000"/>
                  <a:lumOff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4" name="Θέση περιεχομένου 3">
            <a:extLst>
              <a:ext uri="{FF2B5EF4-FFF2-40B4-BE49-F238E27FC236}">
                <a16:creationId xmlns:a16="http://schemas.microsoft.com/office/drawing/2014/main" id="{D355C61F-C8F1-4977-8E1F-F16C0D9EA88C}"/>
              </a:ext>
            </a:extLst>
          </p:cNvPr>
          <p:cNvSpPr>
            <a:spLocks noGrp="1"/>
          </p:cNvSpPr>
          <p:nvPr>
            <p:ph sz="half" idx="1"/>
          </p:nvPr>
        </p:nvSpPr>
        <p:spPr>
          <a:xfrm>
            <a:off x="4572000" y="3162757"/>
            <a:ext cx="4277392" cy="3002547"/>
          </a:xfrm>
        </p:spPr>
        <p:txBody>
          <a:bodyPr rtlCol="0"/>
          <a:lstStyle/>
          <a:p>
            <a:pPr marL="342900" lvl="0" indent="-342900" algn="just">
              <a:lnSpc>
                <a:spcPct val="115000"/>
              </a:lnSpc>
              <a:spcAft>
                <a:spcPts val="0"/>
              </a:spcAft>
              <a:buClr>
                <a:srgbClr val="000000"/>
              </a:buClr>
              <a:buFont typeface="Symbol"/>
              <a:buChar char=""/>
            </a:pPr>
            <a:r>
              <a:rPr lang="el-GR" sz="3600" b="1" dirty="0">
                <a:solidFill>
                  <a:schemeClr val="accent5">
                    <a:lumMod val="50000"/>
                    <a:lumOff val="50000"/>
                  </a:schemeClr>
                </a:solidFill>
                <a:effectLst>
                  <a:outerShdw blurRad="38100" dist="38100" dir="2700000" algn="tl">
                    <a:srgbClr val="000000">
                      <a:alpha val="43137"/>
                    </a:srgbClr>
                  </a:outerShdw>
                </a:effectLst>
                <a:latin typeface="Calibri"/>
                <a:ea typeface="Calibri"/>
                <a:cs typeface="Times New Roman"/>
              </a:rPr>
              <a:t>ΑΓΩΝΩΝ </a:t>
            </a:r>
            <a:r>
              <a:rPr lang="el-GR" sz="3600" b="1" dirty="0" smtClean="0">
                <a:solidFill>
                  <a:schemeClr val="accent5">
                    <a:lumMod val="50000"/>
                    <a:lumOff val="50000"/>
                  </a:schemeClr>
                </a:solidFill>
                <a:effectLst>
                  <a:outerShdw blurRad="38100" dist="38100" dir="2700000" algn="tl">
                    <a:srgbClr val="000000">
                      <a:alpha val="43137"/>
                    </a:srgbClr>
                  </a:outerShdw>
                </a:effectLst>
                <a:latin typeface="Calibri"/>
                <a:ea typeface="Calibri"/>
                <a:cs typeface="Times New Roman"/>
              </a:rPr>
              <a:t>ΤΡΙΓΩΝΟΥ</a:t>
            </a:r>
            <a:endParaRPr lang="el-GR" sz="3600" b="1" dirty="0">
              <a:solidFill>
                <a:schemeClr val="accent5">
                  <a:lumMod val="50000"/>
                  <a:lumOff val="50000"/>
                </a:schemeClr>
              </a:solidFill>
              <a:effectLst>
                <a:outerShdw blurRad="38100" dist="38100" dir="2700000" algn="tl">
                  <a:srgbClr val="000000">
                    <a:alpha val="43137"/>
                  </a:srgbClr>
                </a:outerShdw>
              </a:effectLst>
              <a:latin typeface="Calibri"/>
              <a:ea typeface="Calibri"/>
              <a:cs typeface="Times New Roman"/>
            </a:endParaRPr>
          </a:p>
          <a:p>
            <a:pPr marL="342900" lvl="0" indent="-342900" algn="just">
              <a:lnSpc>
                <a:spcPct val="115000"/>
              </a:lnSpc>
              <a:spcAft>
                <a:spcPts val="1000"/>
              </a:spcAft>
              <a:buClr>
                <a:srgbClr val="000000"/>
              </a:buClr>
              <a:buFont typeface="Symbol"/>
              <a:buChar char=""/>
            </a:pPr>
            <a:r>
              <a:rPr lang="el-GR" sz="3600" b="1" dirty="0" smtClean="0">
                <a:solidFill>
                  <a:schemeClr val="accent5">
                    <a:lumMod val="50000"/>
                    <a:lumOff val="50000"/>
                  </a:schemeClr>
                </a:solidFill>
                <a:effectLst>
                  <a:outerShdw blurRad="38100" dist="38100" dir="2700000" algn="tl">
                    <a:srgbClr val="000000">
                      <a:alpha val="43137"/>
                    </a:srgbClr>
                  </a:outerShdw>
                </a:effectLst>
                <a:latin typeface="Calibri"/>
                <a:ea typeface="Calibri"/>
                <a:cs typeface="Times New Roman"/>
              </a:rPr>
              <a:t>ΑΓΩΝΩΝ</a:t>
            </a:r>
            <a:r>
              <a:rPr lang="en-US" sz="3600" b="1" dirty="0" smtClean="0">
                <a:solidFill>
                  <a:schemeClr val="accent5">
                    <a:lumMod val="50000"/>
                    <a:lumOff val="50000"/>
                  </a:schemeClr>
                </a:solidFill>
                <a:effectLst>
                  <a:outerShdw blurRad="38100" dist="38100" dir="2700000" algn="tl">
                    <a:srgbClr val="000000">
                      <a:alpha val="43137"/>
                    </a:srgbClr>
                  </a:outerShdw>
                </a:effectLst>
                <a:latin typeface="Calibri"/>
                <a:ea typeface="Calibri"/>
                <a:cs typeface="Times New Roman"/>
              </a:rPr>
              <a:t> </a:t>
            </a:r>
            <a:r>
              <a:rPr lang="el-GR" sz="3600" b="1" dirty="0" smtClean="0">
                <a:solidFill>
                  <a:schemeClr val="accent5">
                    <a:lumMod val="50000"/>
                    <a:lumOff val="50000"/>
                  </a:schemeClr>
                </a:solidFill>
                <a:effectLst>
                  <a:outerShdw blurRad="38100" dist="38100" dir="2700000" algn="tl">
                    <a:srgbClr val="000000">
                      <a:alpha val="43137"/>
                    </a:srgbClr>
                  </a:outerShdw>
                </a:effectLst>
                <a:latin typeface="Calibri"/>
                <a:ea typeface="Calibri"/>
                <a:cs typeface="Times New Roman"/>
              </a:rPr>
              <a:t>ΑΝΟΙΚΤΗΣ </a:t>
            </a:r>
            <a:r>
              <a:rPr lang="el-GR" sz="3600" b="1" dirty="0">
                <a:solidFill>
                  <a:schemeClr val="accent5">
                    <a:lumMod val="50000"/>
                    <a:lumOff val="50000"/>
                  </a:schemeClr>
                </a:solidFill>
                <a:effectLst>
                  <a:outerShdw blurRad="38100" dist="38100" dir="2700000" algn="tl">
                    <a:srgbClr val="000000">
                      <a:alpha val="43137"/>
                    </a:srgbClr>
                  </a:outerShdw>
                </a:effectLst>
                <a:latin typeface="Calibri"/>
                <a:ea typeface="Calibri"/>
                <a:cs typeface="Times New Roman"/>
              </a:rPr>
              <a:t>ΘΑΛΑΣΣΗΣ</a:t>
            </a:r>
          </a:p>
          <a:p>
            <a:pPr lvl="0"/>
            <a:endParaRPr lang="el-GR" sz="2400" b="1" dirty="0" smtClean="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Tree>
    <p:extLst>
      <p:ext uri="{BB962C8B-B14F-4D97-AF65-F5344CB8AC3E}">
        <p14:creationId xmlns:p14="http://schemas.microsoft.com/office/powerpoint/2010/main" val="4261587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7" y="116632"/>
            <a:ext cx="8997043" cy="783772"/>
          </a:xfrm>
          <a:solidFill>
            <a:schemeClr val="accent5">
              <a:lumMod val="50000"/>
              <a:lumOff val="50000"/>
            </a:schemeClr>
          </a:solidFill>
        </p:spPr>
        <p:txBody>
          <a:bodyPr rtlCol="0"/>
          <a:lstStyle/>
          <a:p>
            <a:pPr algn="ct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dirty="0" smtClean="0">
                <a:solidFill>
                  <a:schemeClr val="bg1"/>
                </a:solidFill>
                <a:effectLst>
                  <a:outerShdw blurRad="38100" dist="38100" dir="2700000" algn="tl">
                    <a:srgbClr val="000000">
                      <a:alpha val="43137"/>
                    </a:srgbClr>
                  </a:outerShdw>
                </a:effectLst>
              </a:rPr>
              <a:t/>
            </a:r>
            <a:br>
              <a:rPr lang="el-GR" dirty="0" smtClean="0">
                <a:solidFill>
                  <a:schemeClr val="bg1"/>
                </a:solidFill>
                <a:effectLst>
                  <a:outerShdw blurRad="38100" dist="38100" dir="2700000" algn="tl">
                    <a:srgbClr val="000000">
                      <a:alpha val="43137"/>
                    </a:srgbClr>
                  </a:outerShdw>
                </a:effectLst>
              </a:rPr>
            </a:br>
            <a:r>
              <a:rPr lang="el-GR" sz="3600" b="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Η </a:t>
            </a:r>
            <a:r>
              <a:rPr lang="el-GR" sz="3600" b="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συμμετοχή , μπορεί να συνεχιστεί σύμφωνα:</a:t>
            </a:r>
            <a:br>
              <a:rPr lang="el-GR" sz="3600" b="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sz="3600" b="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sz="3600" b="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sz="3600" b="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sz="3600" b="0"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endParaRPr lang="el-GR" sz="3600" b="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30</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16148" y="1052736"/>
            <a:ext cx="8911704" cy="5472608"/>
          </a:xfrm>
        </p:spPr>
        <p:txBody>
          <a:bodyPr/>
          <a:lstStyle/>
          <a:p>
            <a:pPr marL="457200" lvl="0" indent="-457200">
              <a:buFont typeface="Arial" panose="020B0604020202020204" pitchFamily="34" charset="0"/>
              <a:buChar char="•"/>
            </a:pPr>
            <a:endParaRPr lang="el-GR" sz="1600" dirty="0">
              <a:solidFill>
                <a:srgbClr val="00B0F0"/>
              </a:solidFill>
              <a:effectLst>
                <a:outerShdw blurRad="38100" dist="38100" dir="2700000" algn="tl">
                  <a:srgbClr val="000000">
                    <a:alpha val="43137"/>
                  </a:srgbClr>
                </a:outerShdw>
              </a:effectLst>
            </a:endParaRPr>
          </a:p>
          <a:p>
            <a:pPr marL="457200" lvl="0" indent="-457200">
              <a:buFont typeface="Arial" panose="020B0604020202020204" pitchFamily="34" charset="0"/>
              <a:buChar char="•"/>
            </a:pPr>
            <a:r>
              <a:rPr lang="el-GR" sz="3600" b="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Με </a:t>
            </a:r>
            <a:r>
              <a:rPr lang="el-GR" sz="3600" b="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τα προκαθορισμένα πρωτόκολλα που έχουν κατατεθεί </a:t>
            </a:r>
          </a:p>
          <a:p>
            <a:pPr marL="457200" lvl="0" indent="-457200">
              <a:buFont typeface="Arial" panose="020B0604020202020204" pitchFamily="34" charset="0"/>
              <a:buChar char="•"/>
            </a:pPr>
            <a:endParaRPr lang="el-GR" sz="3600" b="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457200" lvl="0" indent="-457200">
              <a:buFont typeface="Arial" panose="020B0604020202020204" pitchFamily="34" charset="0"/>
              <a:buChar char="•"/>
            </a:pPr>
            <a:r>
              <a:rPr lang="el-GR" sz="3600" b="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το  σχέδιο διαχείρισης  έκτακτης </a:t>
            </a:r>
            <a:r>
              <a:rPr lang="el-GR" sz="3600" b="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ανάγκης</a:t>
            </a:r>
          </a:p>
          <a:p>
            <a:pPr lvl="0"/>
            <a:r>
              <a:rPr lang="el-GR" sz="3600" b="0" dirty="0" smtClean="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endParaRPr lang="el-GR" sz="3600" b="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457200" lvl="0" indent="-457200">
              <a:buFont typeface="Arial" panose="020B0604020202020204" pitchFamily="34" charset="0"/>
              <a:buChar char="•"/>
            </a:pPr>
            <a:r>
              <a:rPr lang="el-GR" sz="3600" b="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όταν η Αρχή Δημόσιας Υγείας έχει αποφασίσει  ότι τα μέτρα για τη δημόσια υγεία έχουν ολοκληρωθεί με επιτυχία.</a:t>
            </a:r>
          </a:p>
          <a:p>
            <a:pPr marL="457200" lvl="0" indent="-457200">
              <a:buFont typeface="Arial" panose="020B0604020202020204" pitchFamily="34" charset="0"/>
              <a:buChar char="•"/>
            </a:pPr>
            <a:endParaRPr lang="el-GR" sz="36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75892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Τη Συμμετοχή της Ελλάδας στο ΤΟΚΥΟ 2020 κέρδισαν οι Ολυμπιονίκες μας του 470 Π.Μάντης και Π. Καγιαλής"/>
          <p:cNvPicPr>
            <a:picLocks noGrp="1" noChangeAspect="1" noChangeArrowheads="1"/>
          </p:cNvPicPr>
          <p:nvPr>
            <p:ph type="pic" sz="quarter" idx="10"/>
          </p:nvPr>
        </p:nvPicPr>
        <p:blipFill>
          <a:blip r:embed="rId2"/>
          <a:srcRect t="7520" b="13094"/>
          <a:stretch>
            <a:fillRect/>
          </a:stretch>
        </p:blipFill>
        <p:spPr bwMode="auto">
          <a:xfrm>
            <a:off x="0" y="3"/>
            <a:ext cx="9144000" cy="6857999"/>
          </a:xfrm>
          <a:prstGeom prst="rect">
            <a:avLst/>
          </a:prstGeom>
          <a:noFill/>
        </p:spPr>
      </p:pic>
      <p:sp>
        <p:nvSpPr>
          <p:cNvPr id="3" name="2 - Τίτλος"/>
          <p:cNvSpPr>
            <a:spLocks noGrp="1"/>
          </p:cNvSpPr>
          <p:nvPr>
            <p:ph type="ctrTitle"/>
          </p:nvPr>
        </p:nvSpPr>
        <p:spPr>
          <a:xfrm>
            <a:off x="166552" y="3458827"/>
            <a:ext cx="4467225" cy="2654590"/>
          </a:xfrm>
        </p:spPr>
        <p:txBody>
          <a:bodyPr/>
          <a:lstStyle/>
          <a:p>
            <a:pPr algn="ctr"/>
            <a:r>
              <a:rPr lang="el-GR" sz="3600" u="sng" dirty="0" smtClean="0">
                <a:solidFill>
                  <a:srgbClr val="00B0F0"/>
                </a:solidFill>
              </a:rPr>
              <a:t>ΑΘΛΗΤΙΚΕΣ</a:t>
            </a:r>
            <a:br>
              <a:rPr lang="el-GR" sz="3600" u="sng" dirty="0" smtClean="0">
                <a:solidFill>
                  <a:srgbClr val="00B0F0"/>
                </a:solidFill>
              </a:rPr>
            </a:br>
            <a:r>
              <a:rPr lang="el-GR" sz="3600" dirty="0" smtClean="0">
                <a:solidFill>
                  <a:srgbClr val="00B0F0"/>
                </a:solidFill>
              </a:rPr>
              <a:t>Ακολούθως   περιγράφονται ανά  στάδιο  οι διαδικασίες κατά:</a:t>
            </a:r>
            <a:r>
              <a:rPr lang="el-GR" sz="3600" dirty="0" smtClean="0"/>
              <a:t/>
            </a:r>
            <a:br>
              <a:rPr lang="el-GR" sz="3600" dirty="0" smtClean="0"/>
            </a:br>
            <a:r>
              <a:rPr lang="el-GR" u="sng" dirty="0" smtClean="0">
                <a:solidFill>
                  <a:srgbClr val="00B0F0"/>
                </a:solidFill>
              </a:rPr>
              <a:t/>
            </a:r>
            <a:br>
              <a:rPr lang="el-GR" u="sng" dirty="0" smtClean="0">
                <a:solidFill>
                  <a:srgbClr val="00B0F0"/>
                </a:solidFill>
              </a:rPr>
            </a:br>
            <a:r>
              <a:rPr lang="el-GR" dirty="0" smtClean="0">
                <a:solidFill>
                  <a:srgbClr val="00B0F0"/>
                </a:solidFill>
              </a:rPr>
              <a:t/>
            </a:r>
            <a:br>
              <a:rPr lang="el-GR" dirty="0" smtClean="0">
                <a:solidFill>
                  <a:srgbClr val="00B0F0"/>
                </a:solidFill>
              </a:rPr>
            </a:br>
            <a:endParaRPr lang="el-GR" dirty="0">
              <a:solidFill>
                <a:srgbClr val="00B0F0"/>
              </a:solidFill>
            </a:endParaRPr>
          </a:p>
        </p:txBody>
      </p:sp>
      <p:sp>
        <p:nvSpPr>
          <p:cNvPr id="5" name="4 - Θέση υποσέλιδου"/>
          <p:cNvSpPr>
            <a:spLocks noGrp="1"/>
          </p:cNvSpPr>
          <p:nvPr>
            <p:ph type="ftr" sz="quarter" idx="11"/>
          </p:nvPr>
        </p:nvSpPr>
        <p:spPr/>
        <p:txBody>
          <a:bodyPr/>
          <a:lstStyle/>
          <a:p>
            <a:pPr rtl="0"/>
            <a:r>
              <a:rPr lang="el-GR" smtClean="0"/>
              <a:t>Προσθήκη υποσέλιδου</a:t>
            </a:r>
            <a:endParaRPr lang="el-GR" dirty="0"/>
          </a:p>
        </p:txBody>
      </p:sp>
      <p:sp>
        <p:nvSpPr>
          <p:cNvPr id="6" name="5 - Θέση αριθμού διαφάνειας"/>
          <p:cNvSpPr>
            <a:spLocks noGrp="1"/>
          </p:cNvSpPr>
          <p:nvPr>
            <p:ph type="sldNum" sz="quarter" idx="12"/>
          </p:nvPr>
        </p:nvSpPr>
        <p:spPr/>
        <p:txBody>
          <a:bodyPr/>
          <a:lstStyle/>
          <a:p>
            <a:pPr rtl="0"/>
            <a:fld id="{19B51A1E-902D-48AF-9020-955120F399B6}" type="slidenum">
              <a:rPr lang="el-GR" smtClean="0"/>
              <a:pPr rtl="0"/>
              <a:t>31</a:t>
            </a:fld>
            <a:endParaRPr lang="el-GR" dirty="0"/>
          </a:p>
        </p:txBody>
      </p:sp>
      <p:sp>
        <p:nvSpPr>
          <p:cNvPr id="7" name="6 - Θέση κειμένου"/>
          <p:cNvSpPr>
            <a:spLocks noGrp="1"/>
          </p:cNvSpPr>
          <p:nvPr>
            <p:ph type="body" sz="quarter" idx="13"/>
          </p:nvPr>
        </p:nvSpPr>
        <p:spPr>
          <a:xfrm>
            <a:off x="4676776" y="2790320"/>
            <a:ext cx="4467225" cy="4067680"/>
          </a:xfrm>
          <a:solidFill>
            <a:srgbClr val="0070C0">
              <a:alpha val="80000"/>
            </a:srgbClr>
          </a:solidFill>
        </p:spPr>
        <p:txBody>
          <a:bodyPr/>
          <a:lstStyle/>
          <a:p>
            <a:pPr marL="342900" lvl="0" indent="-342900" algn="just">
              <a:buFont typeface="+mj-lt"/>
              <a:buAutoNum type="arabicPeriod"/>
            </a:pPr>
            <a:r>
              <a:rPr lang="el-GR" sz="2800" b="1" dirty="0" smtClean="0">
                <a:effectLst>
                  <a:outerShdw blurRad="38100" dist="38100" dir="2700000" algn="tl">
                    <a:srgbClr val="000000">
                      <a:alpha val="43137"/>
                    </a:srgbClr>
                  </a:outerShdw>
                </a:effectLst>
                <a:latin typeface="Calibri Light" pitchFamily="34" charset="0"/>
                <a:cs typeface="Calibri Light" pitchFamily="34" charset="0"/>
              </a:rPr>
              <a:t>ΠΡΟΣΕΛΕΥΣΗ</a:t>
            </a:r>
          </a:p>
          <a:p>
            <a:pPr marL="342900" lvl="0" indent="-342900" algn="just">
              <a:buFont typeface="+mj-lt"/>
              <a:buAutoNum type="arabicPeriod"/>
            </a:pPr>
            <a:r>
              <a:rPr lang="el-GR" sz="2800" b="1" dirty="0" smtClean="0">
                <a:effectLst>
                  <a:outerShdw blurRad="38100" dist="38100" dir="2700000" algn="tl">
                    <a:srgbClr val="000000">
                      <a:alpha val="43137"/>
                    </a:srgbClr>
                  </a:outerShdw>
                </a:effectLst>
                <a:latin typeface="Calibri Light" pitchFamily="34" charset="0"/>
                <a:cs typeface="Calibri Light" pitchFamily="34" charset="0"/>
              </a:rPr>
              <a:t>ΠΡΟΕΤΟΙΜΑΣΙΑ ΣΚΑΦΩΝ</a:t>
            </a:r>
          </a:p>
          <a:p>
            <a:pPr marL="342900" lvl="0" indent="-342900" algn="just">
              <a:buFont typeface="+mj-lt"/>
              <a:buAutoNum type="arabicPeriod"/>
            </a:pPr>
            <a:r>
              <a:rPr lang="el-GR" sz="2800" b="1" dirty="0" smtClean="0">
                <a:effectLst>
                  <a:outerShdw blurRad="38100" dist="38100" dir="2700000" algn="tl">
                    <a:srgbClr val="000000">
                      <a:alpha val="43137"/>
                    </a:srgbClr>
                  </a:outerShdw>
                </a:effectLst>
                <a:latin typeface="Calibri Light" pitchFamily="34" charset="0"/>
                <a:cs typeface="Calibri Light" pitchFamily="34" charset="0"/>
              </a:rPr>
              <a:t>ΘΕΩΡΙΑ</a:t>
            </a:r>
          </a:p>
          <a:p>
            <a:pPr marL="342900" lvl="0" indent="-342900" algn="just">
              <a:buFont typeface="+mj-lt"/>
              <a:buAutoNum type="arabicPeriod"/>
            </a:pPr>
            <a:r>
              <a:rPr lang="el-GR" sz="2800" b="1" dirty="0" smtClean="0">
                <a:effectLst>
                  <a:outerShdw blurRad="38100" dist="38100" dir="2700000" algn="tl">
                    <a:srgbClr val="000000">
                      <a:alpha val="43137"/>
                    </a:srgbClr>
                  </a:outerShdw>
                </a:effectLst>
                <a:latin typeface="Calibri Light" pitchFamily="34" charset="0"/>
                <a:cs typeface="Calibri Light" pitchFamily="34" charset="0"/>
              </a:rPr>
              <a:t>ΠΡΟΠΟΝΗΣΗ ΣΤΗ ΘΑΛΑΣΣΑ</a:t>
            </a:r>
          </a:p>
          <a:p>
            <a:pPr marL="342900" lvl="0" indent="-342900" algn="just">
              <a:buFont typeface="+mj-lt"/>
              <a:buAutoNum type="arabicPeriod"/>
            </a:pPr>
            <a:r>
              <a:rPr lang="el-GR" sz="2800" b="1" dirty="0" smtClean="0">
                <a:effectLst>
                  <a:outerShdw blurRad="38100" dist="38100" dir="2700000" algn="tl">
                    <a:srgbClr val="000000">
                      <a:alpha val="43137"/>
                    </a:srgbClr>
                  </a:outerShdw>
                </a:effectLst>
                <a:latin typeface="Calibri Light" pitchFamily="34" charset="0"/>
                <a:cs typeface="Calibri Light" pitchFamily="34" charset="0"/>
              </a:rPr>
              <a:t>ΦΥΛΑΞΗ ΣΚΑΦΩΝ</a:t>
            </a:r>
          </a:p>
          <a:p>
            <a:pPr marL="342900" lvl="0" indent="-342900" algn="just">
              <a:buFont typeface="+mj-lt"/>
              <a:buAutoNum type="arabicPeriod"/>
            </a:pPr>
            <a:r>
              <a:rPr lang="el-GR" sz="2800" b="1" dirty="0" smtClean="0">
                <a:effectLst>
                  <a:outerShdw blurRad="38100" dist="38100" dir="2700000" algn="tl">
                    <a:srgbClr val="000000">
                      <a:alpha val="43137"/>
                    </a:srgbClr>
                  </a:outerShdw>
                </a:effectLst>
                <a:latin typeface="Calibri Light" pitchFamily="34" charset="0"/>
                <a:cs typeface="Calibri Light" pitchFamily="34" charset="0"/>
              </a:rPr>
              <a:t>ΑΠΟΔΥΤΗΡΙΑ ΤΟΥΑΛΕΤΕΣ - ΑΠΟΧΩΡΗΣΗ</a:t>
            </a:r>
          </a:p>
          <a:p>
            <a:pPr marL="342900" indent="-342900" algn="just">
              <a:buFont typeface="+mj-lt"/>
              <a:buAutoNum type="arabicPeriod"/>
            </a:pPr>
            <a:endParaRPr lang="el-GR" sz="3600" dirty="0">
              <a:effectLst>
                <a:outerShdw blurRad="38100" dist="38100" dir="2700000" algn="tl">
                  <a:srgbClr val="000000">
                    <a:alpha val="43137"/>
                  </a:srgbClr>
                </a:outerShdw>
              </a:effectLst>
              <a:latin typeface="Calibri Light" pitchFamily="34" charset="0"/>
              <a:cs typeface="Calibri Light" pitchFamily="34" charset="0"/>
            </a:endParaRPr>
          </a:p>
        </p:txBody>
      </p:sp>
    </p:spTree>
    <p:extLst>
      <p:ext uri="{BB962C8B-B14F-4D97-AF65-F5344CB8AC3E}">
        <p14:creationId xmlns:p14="http://schemas.microsoft.com/office/powerpoint/2010/main" val="3542263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410791"/>
            <a:ext cx="9144001" cy="4950821"/>
          </a:xfrm>
          <a:solidFill>
            <a:schemeClr val="bg1">
              <a:alpha val="80000"/>
            </a:schemeClr>
          </a:solidFill>
        </p:spPr>
        <p:txBody>
          <a:bodyPr rtlCol="0"/>
          <a:lstStyle/>
          <a:p>
            <a:pPr lvl="0" algn="just">
              <a:buFont typeface="Arial" pitchFamily="34" charset="0"/>
              <a:buChar char="•"/>
            </a:pPr>
            <a:endPar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Καταγραφή εισερχομένων  στην αθλητική εγκατάσταση.   Διαμορφώνουμε μια είσοδο.</a:t>
            </a:r>
          </a:p>
          <a:p>
            <a:pPr algn="just" rtl="0"/>
            <a:endParaRPr lang="el-GR" dirty="0"/>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32</a:t>
            </a:fld>
            <a:endParaRPr lang="el-GR" dirty="0"/>
          </a:p>
        </p:txBody>
      </p:sp>
    </p:spTree>
    <p:extLst>
      <p:ext uri="{BB962C8B-B14F-4D97-AF65-F5344CB8AC3E}">
        <p14:creationId xmlns:p14="http://schemas.microsoft.com/office/powerpoint/2010/main" val="68467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410792"/>
            <a:ext cx="9144001" cy="5447211"/>
          </a:xfrm>
          <a:solidFill>
            <a:schemeClr val="bg1">
              <a:alpha val="80000"/>
            </a:schemeClr>
          </a:solidFill>
        </p:spPr>
        <p:txBody>
          <a:bodyPr rtlCol="0"/>
          <a:lstStyle/>
          <a:p>
            <a:pPr lvl="0"/>
            <a:endParaRPr lang="el-GR" dirty="0" smtClean="0"/>
          </a:p>
          <a:p>
            <a:pPr lvl="0">
              <a:buFont typeface="Arial" pitchFamily="34" charset="0"/>
              <a:buChar char="•"/>
            </a:pPr>
            <a:r>
              <a:rPr lang="el-GR" sz="2800" b="1"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Διεξάγουμε έλεγχο των εισερχομένων στους αθλητικούς χώρους μέσω της συμπλήρωσης πρόσφατου ιατρικού ιστορικού τους, σύμφωνα με τις οδηγίες και τα έντυπα της ΓΓΑ, από τον προσωπικό - οικογενειακό ιατρό (παθολόγο, παιδίατρο ή γενικό ιατρό), του κάθε  αθλητή. Το ιατρικό ιστορικό αποτελεί ΙΑΤΡΙΚΟ ΑΠΟΡΡΗΤΟ και φυλάσσεται από τον ιατρό. Στον αθλητή χορηγείται βεβαίωση η οποία παραμένει στο σωματείο.</a:t>
            </a:r>
          </a:p>
          <a:p>
            <a:pPr lvl="0">
              <a:buFont typeface="Arial" pitchFamily="34" charset="0"/>
              <a:buChar char="•"/>
            </a:pPr>
            <a:endParaRPr lang="el-GR" sz="2800" b="1"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b="1"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Ιατρικό ιστορικό λαμβάνεται και για το προσωπικό και τεχνικό προσωπικό των σωματείων, με τον ίδιο τρόπο</a:t>
            </a:r>
            <a:endParaRPr lang="el-GR" sz="2800" b="1"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33</a:t>
            </a:fld>
            <a:endParaRPr lang="el-GR" dirty="0"/>
          </a:p>
        </p:txBody>
      </p:sp>
    </p:spTree>
    <p:extLst>
      <p:ext uri="{BB962C8B-B14F-4D97-AF65-F5344CB8AC3E}">
        <p14:creationId xmlns:p14="http://schemas.microsoft.com/office/powerpoint/2010/main" val="2657836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410792"/>
            <a:ext cx="9144001" cy="5447211"/>
          </a:xfrm>
          <a:solidFill>
            <a:schemeClr val="bg1">
              <a:alpha val="80000"/>
            </a:schemeClr>
          </a:solidFill>
        </p:spPr>
        <p:txBody>
          <a:bodyPr rtlCol="0"/>
          <a:lstStyle/>
          <a:p>
            <a:pPr lvl="0"/>
            <a:endParaRPr lang="el-GR" dirty="0" smtClean="0"/>
          </a:p>
          <a:p>
            <a:pPr lvl="0">
              <a:buFont typeface="Arial" pitchFamily="34" charset="0"/>
              <a:buChar char="•"/>
            </a:pP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Πέραν των αθλητών, όλοι οι υπόλοιποι φοράνε μάσκες.</a:t>
            </a:r>
          </a:p>
          <a:p>
            <a:pPr lvl="0"/>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Κρατάμε απόσταση δύο μέτρων από κάθε άλλο άτομο. </a:t>
            </a:r>
          </a:p>
          <a:p>
            <a:pPr lvl="0">
              <a:buFont typeface="Arial" pitchFamily="34" charset="0"/>
              <a:buChar char="•"/>
            </a:pPr>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marL="342900" lvl="0" indent="-342900" algn="just">
              <a:lnSpc>
                <a:spcPct val="115000"/>
              </a:lnSpc>
              <a:spcAft>
                <a:spcPts val="400"/>
              </a:spcAft>
              <a:buFont typeface="Symbol"/>
              <a:buChar char=""/>
            </a:pPr>
            <a:r>
              <a:rPr lang="el-GR" sz="2800" dirty="0">
                <a:solidFill>
                  <a:srgbClr val="0070C0"/>
                </a:solidFill>
                <a:effectLst>
                  <a:outerShdw blurRad="38100" dist="38100" dir="2700000" algn="tl">
                    <a:srgbClr val="000000">
                      <a:alpha val="43137"/>
                    </a:srgbClr>
                  </a:outerShdw>
                </a:effectLst>
                <a:latin typeface="Calibri"/>
                <a:ea typeface="Calibri"/>
                <a:cs typeface="Times New Roman"/>
              </a:rPr>
              <a:t>Οι αθλητές μετά την είσοδο τους, φορούν </a:t>
            </a:r>
            <a:r>
              <a:rPr lang="el-GR" sz="2800" b="1" dirty="0">
                <a:solidFill>
                  <a:srgbClr val="0070C0"/>
                </a:solidFill>
                <a:effectLst>
                  <a:outerShdw blurRad="38100" dist="38100" dir="2700000" algn="tl">
                    <a:srgbClr val="000000">
                      <a:alpha val="43137"/>
                    </a:srgbClr>
                  </a:outerShdw>
                </a:effectLst>
                <a:latin typeface="Calibri"/>
                <a:ea typeface="Calibri"/>
                <a:cs typeface="Times New Roman"/>
              </a:rPr>
              <a:t>με ισχυρή σύσταση</a:t>
            </a:r>
            <a:r>
              <a:rPr lang="el-GR" sz="2800" dirty="0">
                <a:solidFill>
                  <a:srgbClr val="0070C0"/>
                </a:solidFill>
                <a:effectLst>
                  <a:outerShdw blurRad="38100" dist="38100" dir="2700000" algn="tl">
                    <a:srgbClr val="000000">
                      <a:alpha val="43137"/>
                    </a:srgbClr>
                  </a:outerShdw>
                </a:effectLst>
                <a:latin typeface="Calibri"/>
                <a:ea typeface="Calibri"/>
                <a:cs typeface="Times New Roman"/>
              </a:rPr>
              <a:t>, μάσκες ή μαντήλι, καπέλο και γυαλιά κατά τη διάρκεια της παραμονής στη στεριά και κατά τη διάρκεια του αγώνα στη θάλασσα, εφόσον ανήκουν σε  πλήρωμα άνω των δύο ατόμων.</a:t>
            </a:r>
            <a:endParaRPr lang="el-GR" sz="2400" dirty="0">
              <a:solidFill>
                <a:srgbClr val="0070C0"/>
              </a:solidFill>
              <a:effectLst>
                <a:outerShdw blurRad="38100" dist="38100" dir="2700000" algn="tl">
                  <a:srgbClr val="000000">
                    <a:alpha val="43137"/>
                  </a:srgbClr>
                </a:outerShdw>
              </a:effectLst>
              <a:latin typeface="Calibri"/>
              <a:ea typeface="Calibri"/>
              <a:cs typeface="Times New Roman"/>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34</a:t>
            </a:fld>
            <a:endParaRPr lang="el-GR" dirty="0"/>
          </a:p>
        </p:txBody>
      </p:sp>
    </p:spTree>
    <p:extLst>
      <p:ext uri="{BB962C8B-B14F-4D97-AF65-F5344CB8AC3E}">
        <p14:creationId xmlns:p14="http://schemas.microsoft.com/office/powerpoint/2010/main" val="2858657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410792"/>
            <a:ext cx="9144001" cy="5447211"/>
          </a:xfrm>
          <a:solidFill>
            <a:schemeClr val="bg1">
              <a:alpha val="80000"/>
            </a:schemeClr>
          </a:solidFill>
        </p:spPr>
        <p:txBody>
          <a:bodyPr rtlCol="0"/>
          <a:lstStyle/>
          <a:p>
            <a:pPr lvl="0"/>
            <a:endParaRPr lang="el-GR" dirty="0" smtClean="0"/>
          </a:p>
          <a:p>
            <a:pPr lvl="0" algn="just">
              <a:buFont typeface="Arial" pitchFamily="34" charset="0"/>
              <a:buChar char="•"/>
            </a:pP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Δεν κάνουμε χειραψίες ή εναγκαλισμούς. </a:t>
            </a: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Αποφεύγουμε να αγγίζουμε το πρόσωπό μας.</a:t>
            </a:r>
          </a:p>
          <a:p>
            <a:pPr lvl="0" algn="just">
              <a:buFont typeface="Arial" pitchFamily="34" charset="0"/>
              <a:buChar char="•"/>
            </a:pPr>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Χρησιμοποιούμε αποκλειστικά τα δικά μας αθλητικά είδη, τα οποία πλένουμε στο σπίτι μας. </a:t>
            </a:r>
          </a:p>
          <a:p>
            <a:pPr lvl="0" algn="just">
              <a:buFont typeface="Arial" pitchFamily="34" charset="0"/>
              <a:buChar char="•"/>
            </a:pPr>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Προτιμάμε τη μεταφορά προς και από τον αθλητικό χώρο με το δικό μας μέσο μεταφοράς. Συστήνεται εναλλακτικά η χρήση ποδηλάτου.</a:t>
            </a:r>
          </a:p>
          <a:p>
            <a:pPr lvl="0">
              <a:buFont typeface="Arial" pitchFamily="34" charset="0"/>
              <a:buChar char="•"/>
            </a:pPr>
            <a:endPar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35</a:t>
            </a:fld>
            <a:endParaRPr lang="el-GR" dirty="0"/>
          </a:p>
        </p:txBody>
      </p:sp>
    </p:spTree>
    <p:extLst>
      <p:ext uri="{BB962C8B-B14F-4D97-AF65-F5344CB8AC3E}">
        <p14:creationId xmlns:p14="http://schemas.microsoft.com/office/powerpoint/2010/main" val="25738629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410792"/>
            <a:ext cx="9144001" cy="5447211"/>
          </a:xfrm>
          <a:solidFill>
            <a:schemeClr val="bg1">
              <a:alpha val="80000"/>
            </a:schemeClr>
          </a:solidFill>
        </p:spPr>
        <p:txBody>
          <a:bodyPr rtlCol="0"/>
          <a:lstStyle/>
          <a:p>
            <a:pPr lvl="0"/>
            <a:endParaRPr lang="el-GR" dirty="0" smtClean="0"/>
          </a:p>
          <a:p>
            <a:pPr lvl="0" algn="just"/>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p>
          <a:p>
            <a:pPr lvl="0">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Η προσέλευση, πραγματοποιείται σύμφωνα με το πρόγραμμα όπως αυτό τροποποιείται από τον Όμιλο.</a:t>
            </a:r>
          </a:p>
          <a:p>
            <a:pPr lvl="0"/>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Ώρα άφιξης 15 λεπτά πριν την έναρξη. Η προπόνηση των διαφόρων κλάσεων θα γίνεται σε διαφορετικές χρονικές περιόδους, οι οποίες θα καθοριστούν με ανακοινώσεις.</a:t>
            </a:r>
          </a:p>
          <a:p>
            <a:pPr lvl="0" algn="just"/>
            <a:endPar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endParaRPr lang="el-GR" sz="2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36</a:t>
            </a:fld>
            <a:endParaRPr lang="el-GR" dirty="0"/>
          </a:p>
        </p:txBody>
      </p:sp>
    </p:spTree>
    <p:extLst>
      <p:ext uri="{BB962C8B-B14F-4D97-AF65-F5344CB8AC3E}">
        <p14:creationId xmlns:p14="http://schemas.microsoft.com/office/powerpoint/2010/main" val="2271421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201787"/>
            <a:ext cx="9144001" cy="6021977"/>
          </a:xfrm>
          <a:solidFill>
            <a:schemeClr val="bg1">
              <a:alpha val="80000"/>
            </a:schemeClr>
          </a:solidFill>
        </p:spPr>
        <p:txBody>
          <a:bodyPr rtlCol="0"/>
          <a:lstStyle/>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Φορώντας από το σπίτι τους τον  ατομικό ιστιοπλοϊκό τους  εξοπλισμό και την αλλαξιά τους μετά την προπόνηση σε σακούλες νάιλον  στο σακίδιο τους.</a:t>
            </a:r>
          </a:p>
          <a:p>
            <a:pPr lvl="0">
              <a:buFont typeface="Arial" pitchFamily="34" charset="0"/>
              <a:buChar char="•"/>
            </a:pPr>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Οι γονείς που θα συνοδεύουν ανήλικους αθλητές στους χώρους του Ομίλου θα πρέπει να τους παραδίδουν και να απομακρύνονται μέχρι τη λήξη της προπόνησης τους και να επανέρχονται μόνο για να τους παραλάβουν, για να αποφεύγεται ο  συνωστισμός ατόμων στον χώρο.</a:t>
            </a:r>
          </a:p>
          <a:p>
            <a:pPr lvl="0">
              <a:buFont typeface="Arial" pitchFamily="34" charset="0"/>
              <a:buChar char="•"/>
            </a:pPr>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Έχοντας μαζί τους ΜΑΠ όπως αυτά  περιγράφονται παραπάνω.</a:t>
            </a:r>
          </a:p>
          <a:p>
            <a:pPr lvl="0" algn="just"/>
            <a:endParaRPr lang="el-GR" sz="36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endParaRPr lang="el-GR"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37</a:t>
            </a:fld>
            <a:endParaRPr lang="el-GR" dirty="0"/>
          </a:p>
        </p:txBody>
      </p:sp>
    </p:spTree>
    <p:extLst>
      <p:ext uri="{BB962C8B-B14F-4D97-AF65-F5344CB8AC3E}">
        <p14:creationId xmlns:p14="http://schemas.microsoft.com/office/powerpoint/2010/main" val="3268399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888274"/>
          </a:xfrm>
          <a:solidFill>
            <a:schemeClr val="bg1"/>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t> </a:t>
            </a:r>
            <a:br>
              <a:rPr lang="el-GR" sz="4800" dirty="0" smtClean="0"/>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2.  ΠΡΟΕΤΟΙΜΑΣΙΑ   ΣΚΑΦΩΝ</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201787"/>
            <a:ext cx="9144001" cy="6021977"/>
          </a:xfrm>
          <a:solidFill>
            <a:srgbClr val="0070C0">
              <a:alpha val="80000"/>
            </a:srgbClr>
          </a:solidFill>
        </p:spPr>
        <p:txBody>
          <a:bodyPr rtlCol="0"/>
          <a:lstStyle/>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400" dirty="0" smtClean="0">
                <a:effectLst>
                  <a:outerShdw blurRad="38100" dist="38100" dir="2700000" algn="tl">
                    <a:srgbClr val="000000">
                      <a:alpha val="43137"/>
                    </a:srgbClr>
                  </a:outerShdw>
                </a:effectLst>
                <a:latin typeface="Calibri Light" pitchFamily="34" charset="0"/>
                <a:cs typeface="Calibri Light" pitchFamily="34" charset="0"/>
              </a:rPr>
              <a:t>Ξεχωριστά κάθε σκάφος  τηρουμένων των αποστάσεων 2</a:t>
            </a:r>
            <a:r>
              <a:rPr lang="en-US" sz="2400" dirty="0" smtClean="0">
                <a:effectLst>
                  <a:outerShdw blurRad="38100" dist="38100" dir="2700000" algn="tl">
                    <a:srgbClr val="000000">
                      <a:alpha val="43137"/>
                    </a:srgbClr>
                  </a:outerShdw>
                </a:effectLst>
                <a:latin typeface="Calibri Light" pitchFamily="34" charset="0"/>
                <a:cs typeface="Calibri Light" pitchFamily="34" charset="0"/>
              </a:rPr>
              <a:t>m</a:t>
            </a:r>
            <a:r>
              <a:rPr lang="el-GR" sz="2400" dirty="0" smtClean="0">
                <a:effectLst>
                  <a:outerShdw blurRad="38100" dist="38100" dir="2700000" algn="tl">
                    <a:srgbClr val="000000">
                      <a:alpha val="43137"/>
                    </a:srgbClr>
                  </a:outerShdw>
                </a:effectLst>
                <a:latin typeface="Calibri Light" pitchFamily="34" charset="0"/>
                <a:cs typeface="Calibri Light" pitchFamily="34" charset="0"/>
              </a:rPr>
              <a:t> μεταξύ των παιδιών και </a:t>
            </a:r>
            <a:r>
              <a:rPr lang="en-US" sz="2400" dirty="0">
                <a:effectLst>
                  <a:outerShdw blurRad="38100" dist="38100" dir="2700000" algn="tl">
                    <a:srgbClr val="000000">
                      <a:alpha val="43137"/>
                    </a:srgbClr>
                  </a:outerShdw>
                </a:effectLst>
                <a:latin typeface="Calibri Light" pitchFamily="34" charset="0"/>
                <a:cs typeface="Calibri Light" pitchFamily="34" charset="0"/>
              </a:rPr>
              <a:t> </a:t>
            </a:r>
            <a:r>
              <a:rPr lang="el-GR" sz="2400" dirty="0" smtClean="0">
                <a:effectLst>
                  <a:outerShdw blurRad="38100" dist="38100" dir="2700000" algn="tl">
                    <a:srgbClr val="000000">
                      <a:alpha val="43137"/>
                    </a:srgbClr>
                  </a:outerShdw>
                </a:effectLst>
                <a:latin typeface="Calibri Light" pitchFamily="34" charset="0"/>
                <a:cs typeface="Calibri Light" pitchFamily="34" charset="0"/>
              </a:rPr>
              <a:t>ισχυρή σύσταση για τη χρήση μάσκας.</a:t>
            </a:r>
          </a:p>
          <a:p>
            <a:pPr lvl="0"/>
            <a:endParaRPr lang="el-GR" sz="24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400" dirty="0" smtClean="0">
                <a:effectLst>
                  <a:outerShdw blurRad="38100" dist="38100" dir="2700000" algn="tl">
                    <a:srgbClr val="000000">
                      <a:alpha val="43137"/>
                    </a:srgbClr>
                  </a:outerShdw>
                </a:effectLst>
                <a:latin typeface="Calibri Light" pitchFamily="34" charset="0"/>
                <a:cs typeface="Calibri Light" pitchFamily="34" charset="0"/>
              </a:rPr>
              <a:t>Μείωση αριθμού σκαφών / τμήμα στο μισό στην ώρα προπόνησης</a:t>
            </a:r>
          </a:p>
          <a:p>
            <a:pPr lvl="0">
              <a:buFont typeface="Arial" pitchFamily="34" charset="0"/>
              <a:buChar char="•"/>
            </a:pPr>
            <a:endParaRPr lang="el-GR" sz="24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400" dirty="0" smtClean="0">
                <a:effectLst>
                  <a:outerShdw blurRad="38100" dist="38100" dir="2700000" algn="tl">
                    <a:srgbClr val="000000">
                      <a:alpha val="43137"/>
                    </a:srgbClr>
                  </a:outerShdw>
                </a:effectLst>
                <a:latin typeface="Calibri Light" pitchFamily="34" charset="0"/>
                <a:cs typeface="Calibri Light" pitchFamily="34" charset="0"/>
              </a:rPr>
              <a:t>Η ολοκλήρωση της προετοιμασίας σε εξωτερικό χώρο </a:t>
            </a:r>
          </a:p>
          <a:p>
            <a:pPr lvl="0">
              <a:buFont typeface="Arial" pitchFamily="34" charset="0"/>
              <a:buChar char="•"/>
            </a:pPr>
            <a:endParaRPr lang="el-GR" sz="24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400" dirty="0" smtClean="0">
                <a:effectLst>
                  <a:outerShdw blurRad="38100" dist="38100" dir="2700000" algn="tl">
                    <a:srgbClr val="000000">
                      <a:alpha val="43137"/>
                    </a:srgbClr>
                  </a:outerShdw>
                </a:effectLst>
                <a:latin typeface="Calibri Light" pitchFamily="34" charset="0"/>
                <a:cs typeface="Calibri Light" pitchFamily="34" charset="0"/>
              </a:rPr>
              <a:t>Η τοποθέτηση εξοπλισμού θα γίνεται ξεχωριστά στον εξωτερικό χώρο.</a:t>
            </a:r>
          </a:p>
          <a:p>
            <a:pPr lvl="0"/>
            <a:endParaRPr lang="el-GR" sz="24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400" dirty="0" smtClean="0">
                <a:effectLst>
                  <a:outerShdw blurRad="38100" dist="38100" dir="2700000" algn="tl">
                    <a:srgbClr val="000000">
                      <a:alpha val="43137"/>
                    </a:srgbClr>
                  </a:outerShdw>
                </a:effectLst>
                <a:latin typeface="Calibri Light" pitchFamily="34" charset="0"/>
                <a:cs typeface="Calibri Light" pitchFamily="34" charset="0"/>
              </a:rPr>
              <a:t>Τηρούνται οι προβλεπόμενες αποστάσεις</a:t>
            </a:r>
            <a:endParaRPr lang="el-GR" sz="2400" dirty="0">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38</a:t>
            </a:fld>
            <a:endParaRPr lang="el-GR" dirty="0"/>
          </a:p>
        </p:txBody>
      </p:sp>
    </p:spTree>
    <p:extLst>
      <p:ext uri="{BB962C8B-B14F-4D97-AF65-F5344CB8AC3E}">
        <p14:creationId xmlns:p14="http://schemas.microsoft.com/office/powerpoint/2010/main" val="3824377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888274"/>
          </a:xfrm>
          <a:solidFill>
            <a:schemeClr val="bg1"/>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t> </a:t>
            </a:r>
            <a:br>
              <a:rPr lang="el-GR" sz="4800" dirty="0" smtClean="0"/>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2.  ΠΡΟΕΤΟΙΜΑΣΙΑ   ΣΚΑΦΩΝ</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201787"/>
            <a:ext cx="9144001" cy="6021977"/>
          </a:xfrm>
          <a:solidFill>
            <a:srgbClr val="0070C0">
              <a:alpha val="80000"/>
            </a:srgbClr>
          </a:solidFill>
        </p:spPr>
        <p:txBody>
          <a:bodyPr rtlCol="0"/>
          <a:lstStyle/>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Αν έρθουμε, στη διάρκεια της προπόνησης, σε επαφή με άλλο άτομο, αρχικά πλένουμε τα χέρια μας διεξοδικά ή χρησιμοποιούμε αντισηπτικό και στη συνέχεια ξεπλένουμε το πρόσωπο μας με άφθονο νερό. </a:t>
            </a:r>
          </a:p>
          <a:p>
            <a:pPr lvl="0">
              <a:buFont typeface="Arial" pitchFamily="34" charset="0"/>
              <a:buChar char="•"/>
            </a:pPr>
            <a:r>
              <a:rPr lang="el-GR" sz="3600" dirty="0" smtClean="0">
                <a:latin typeface="Calibri Light" pitchFamily="34" charset="0"/>
                <a:cs typeface="Calibri Light" pitchFamily="34" charset="0"/>
              </a:rPr>
              <a:t> </a:t>
            </a:r>
          </a:p>
          <a:p>
            <a:pPr lvl="0"/>
            <a:endParaRPr lang="el-GR" sz="3600" dirty="0" smtClean="0">
              <a:latin typeface="Calibri Light" pitchFamily="34" charset="0"/>
              <a:cs typeface="Calibri Light" pitchFamily="34" charset="0"/>
            </a:endParaRPr>
          </a:p>
          <a:p>
            <a:pPr lvl="0">
              <a:buFont typeface="Arial" pitchFamily="34" charset="0"/>
              <a:buChar char="•"/>
            </a:pPr>
            <a:r>
              <a:rPr lang="el-GR" sz="4000" b="1" dirty="0" smtClean="0">
                <a:effectLst>
                  <a:outerShdw blurRad="38100" dist="38100" dir="2700000" algn="tl">
                    <a:srgbClr val="000000">
                      <a:alpha val="43137"/>
                    </a:srgbClr>
                  </a:outerShdw>
                </a:effectLst>
                <a:latin typeface="Calibri Light" pitchFamily="34" charset="0"/>
                <a:cs typeface="Calibri Light" pitchFamily="34" charset="0"/>
              </a:rPr>
              <a:t>Όσον αφορά στη χρήση  κοινόχρηστου εξοπλισμού αυτός  απολυμαίνεται, μετά τη χρήση ανά αθλητή  </a:t>
            </a:r>
            <a:r>
              <a:rPr lang="el-GR" sz="4800" b="1" u="sng" dirty="0" smtClean="0">
                <a:effectLst>
                  <a:outerShdw blurRad="38100" dist="38100" dir="2700000" algn="tl">
                    <a:srgbClr val="000000">
                      <a:alpha val="43137"/>
                    </a:srgbClr>
                  </a:outerShdw>
                </a:effectLst>
                <a:latin typeface="Calibri Light" pitchFamily="34" charset="0"/>
                <a:cs typeface="Calibri Light" pitchFamily="34" charset="0"/>
              </a:rPr>
              <a:t>με ατμό.</a:t>
            </a:r>
          </a:p>
          <a:p>
            <a:pPr lvl="0">
              <a:buFont typeface="Arial" pitchFamily="34" charset="0"/>
              <a:buChar char="•"/>
            </a:pPr>
            <a:endParaRPr lang="el-GR" sz="2800" dirty="0">
              <a:solidFill>
                <a:srgbClr val="00B0F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39</a:t>
            </a:fld>
            <a:endParaRPr lang="el-GR" dirty="0"/>
          </a:p>
        </p:txBody>
      </p:sp>
    </p:spTree>
    <p:extLst>
      <p:ext uri="{BB962C8B-B14F-4D97-AF65-F5344CB8AC3E}">
        <p14:creationId xmlns:p14="http://schemas.microsoft.com/office/powerpoint/2010/main" val="424071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9" y="404948"/>
            <a:ext cx="8997043"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r>
              <a:rPr lang="el-GR" sz="54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12" name="Ορθογώνιο 11" descr="Μπλοκ επισήμανσης αριστερά">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320749" y="1484784"/>
            <a:ext cx="1488131" cy="114824"/>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solidFill>
                <a:schemeClr val="accent5">
                  <a:lumMod val="50000"/>
                  <a:lumOff val="50000"/>
                </a:schemeClr>
              </a:solidFill>
            </a:endParaRPr>
          </a:p>
        </p:txBody>
      </p:sp>
      <p:sp>
        <p:nvSpPr>
          <p:cNvPr id="4" name="Θέση κειμένου 3">
            <a:extLst>
              <a:ext uri="{FF2B5EF4-FFF2-40B4-BE49-F238E27FC236}">
                <a16:creationId xmlns:a16="http://schemas.microsoft.com/office/drawing/2014/main" id="{6AB259A0-0017-492F-A0DC-4B70C7052AE0}"/>
              </a:ext>
            </a:extLst>
          </p:cNvPr>
          <p:cNvSpPr>
            <a:spLocks noGrp="1"/>
          </p:cNvSpPr>
          <p:nvPr>
            <p:ph type="body" idx="1"/>
          </p:nvPr>
        </p:nvSpPr>
        <p:spPr>
          <a:xfrm>
            <a:off x="279440" y="1781419"/>
            <a:ext cx="4285138" cy="752620"/>
          </a:xfrm>
        </p:spPr>
        <p:txBody>
          <a:bodyPr rtlCol="0"/>
          <a:lstStyle/>
          <a:p>
            <a:pPr lvl="0"/>
            <a:r>
              <a:rPr lang="el-GR" sz="3200" dirty="0" smtClean="0">
                <a:solidFill>
                  <a:schemeClr val="tx1"/>
                </a:solidFill>
                <a:effectLst>
                  <a:outerShdw blurRad="38100" dist="38100" dir="2700000" algn="tl">
                    <a:srgbClr val="000000">
                      <a:alpha val="43137"/>
                    </a:srgbClr>
                  </a:outerShdw>
                </a:effectLst>
                <a:latin typeface="Calibri Light" pitchFamily="34" charset="0"/>
                <a:cs typeface="Calibri Light" pitchFamily="34" charset="0"/>
              </a:rPr>
              <a:t>Μέσα Ατομικής Προστασίας (ΜΑΠ)</a:t>
            </a:r>
          </a:p>
          <a:p>
            <a:pPr rtl="0"/>
            <a:endParaRPr lang="el-GR" dirty="0"/>
          </a:p>
        </p:txBody>
      </p:sp>
      <p:sp>
        <p:nvSpPr>
          <p:cNvPr id="5" name="Θέση περιεχομένου 4">
            <a:extLst>
              <a:ext uri="{FF2B5EF4-FFF2-40B4-BE49-F238E27FC236}">
                <a16:creationId xmlns:a16="http://schemas.microsoft.com/office/drawing/2014/main" id="{CEEB3BAE-C0B2-447C-B8BE-96C6BD84D658}"/>
              </a:ext>
            </a:extLst>
          </p:cNvPr>
          <p:cNvSpPr>
            <a:spLocks noGrp="1"/>
          </p:cNvSpPr>
          <p:nvPr>
            <p:ph sz="half" idx="2"/>
          </p:nvPr>
        </p:nvSpPr>
        <p:spPr>
          <a:xfrm>
            <a:off x="171083" y="2591033"/>
            <a:ext cx="4400917" cy="4150336"/>
          </a:xfrm>
          <a:solidFill>
            <a:schemeClr val="accent5">
              <a:lumMod val="50000"/>
              <a:lumOff val="50000"/>
            </a:schemeClr>
          </a:solidFill>
        </p:spPr>
        <p:txBody>
          <a:bodyPr rtlCol="0"/>
          <a:lstStyle/>
          <a:p>
            <a:pPr lvl="0"/>
            <a:r>
              <a:rPr lang="el-GR" sz="32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Γάντια μιας χρήσης</a:t>
            </a:r>
          </a:p>
          <a:p>
            <a:pPr lvl="0"/>
            <a:r>
              <a:rPr lang="el-GR" sz="32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Μάσκες </a:t>
            </a:r>
          </a:p>
          <a:p>
            <a:pPr lvl="0"/>
            <a:r>
              <a:rPr lang="el-GR" sz="32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Αντισηπτικό διάλυμα – μαντηλάκια</a:t>
            </a:r>
          </a:p>
          <a:p>
            <a:pPr lvl="0"/>
            <a:r>
              <a:rPr lang="el-GR" sz="32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Σαπούνι</a:t>
            </a:r>
          </a:p>
          <a:p>
            <a:pPr lvl="0"/>
            <a:r>
              <a:rPr lang="el-GR" sz="32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Σκεύη και ποτήρια μιας χρήσης </a:t>
            </a:r>
          </a:p>
          <a:p>
            <a:pPr lvl="0"/>
            <a:r>
              <a:rPr lang="el-GR" sz="32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Ατομικά είδη ύπνου</a:t>
            </a:r>
            <a:endParaRPr lang="el-GR" sz="32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4572000" y="1501263"/>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a16="http://schemas.microsoft.com/office/drawing/2014/main" id="{B237D1CA-B91A-410E-A968-D017BBE99F99}"/>
              </a:ext>
            </a:extLst>
          </p:cNvPr>
          <p:cNvSpPr>
            <a:spLocks noGrp="1"/>
          </p:cNvSpPr>
          <p:nvPr>
            <p:ph type="body" sz="quarter" idx="13"/>
          </p:nvPr>
        </p:nvSpPr>
        <p:spPr>
          <a:xfrm>
            <a:off x="4579840" y="1700808"/>
            <a:ext cx="4104000" cy="502223"/>
          </a:xfrm>
        </p:spPr>
        <p:txBody>
          <a:bodyPr rtlCol="0"/>
          <a:lstStyle/>
          <a:p>
            <a:pPr lvl="0"/>
            <a:r>
              <a:rPr lang="el-GR" sz="3600" dirty="0" smtClean="0">
                <a:effectLst>
                  <a:outerShdw blurRad="38100" dist="38100" dir="2700000" algn="tl">
                    <a:srgbClr val="000000">
                      <a:alpha val="43137"/>
                    </a:srgbClr>
                  </a:outerShdw>
                </a:effectLst>
              </a:rPr>
              <a:t>Κλειστοί    Χώροι</a:t>
            </a:r>
          </a:p>
          <a:p>
            <a:pPr rtl="0"/>
            <a:endParaRPr lang="el-GR" dirty="0"/>
          </a:p>
        </p:txBody>
      </p:sp>
      <p:sp>
        <p:nvSpPr>
          <p:cNvPr id="7" name="Θέση κειμένου 6">
            <a:extLst>
              <a:ext uri="{FF2B5EF4-FFF2-40B4-BE49-F238E27FC236}">
                <a16:creationId xmlns:a16="http://schemas.microsoft.com/office/drawing/2014/main" id="{26A87885-D672-4CF9-A78D-CFE98385B03A}"/>
              </a:ext>
            </a:extLst>
          </p:cNvPr>
          <p:cNvSpPr>
            <a:spLocks noGrp="1"/>
          </p:cNvSpPr>
          <p:nvPr>
            <p:ph type="body" sz="quarter" idx="12"/>
          </p:nvPr>
        </p:nvSpPr>
        <p:spPr>
          <a:xfrm>
            <a:off x="4716016" y="2598703"/>
            <a:ext cx="4248101" cy="3854633"/>
          </a:xfrm>
          <a:solidFill>
            <a:srgbClr val="92D050"/>
          </a:solidFill>
        </p:spPr>
        <p:txBody>
          <a:bodyPr rtlCol="0"/>
          <a:lstStyle/>
          <a:p>
            <a:r>
              <a:rPr lang="el-GR" sz="3200" dirty="0" smtClean="0">
                <a:solidFill>
                  <a:schemeClr val="bg1"/>
                </a:solidFill>
                <a:effectLst>
                  <a:outerShdw blurRad="38100" dist="38100" dir="2700000" algn="tl">
                    <a:srgbClr val="000000">
                      <a:alpha val="43137"/>
                    </a:srgbClr>
                  </a:outerShdw>
                </a:effectLst>
              </a:rPr>
              <a:t>Όλοι οι στεγασμένοι χώροι του Ομίλου.</a:t>
            </a:r>
          </a:p>
          <a:p>
            <a:r>
              <a:rPr lang="el-GR" sz="3200" dirty="0" smtClean="0">
                <a:solidFill>
                  <a:schemeClr val="bg1"/>
                </a:solidFill>
                <a:effectLst>
                  <a:outerShdw blurRad="38100" dist="38100" dir="2700000" algn="tl">
                    <a:srgbClr val="000000">
                      <a:alpha val="43137"/>
                    </a:srgbClr>
                  </a:outerShdw>
                </a:effectLst>
              </a:rPr>
              <a:t>Οι χώροι ενδιαίτησης στα </a:t>
            </a:r>
            <a:r>
              <a:rPr lang="el-GR" sz="3200" dirty="0" err="1" smtClean="0">
                <a:solidFill>
                  <a:schemeClr val="bg1"/>
                </a:solidFill>
                <a:effectLst>
                  <a:outerShdw blurRad="38100" dist="38100" dir="2700000" algn="tl">
                    <a:srgbClr val="000000">
                      <a:alpha val="43137"/>
                    </a:srgbClr>
                  </a:outerShdw>
                </a:effectLst>
              </a:rPr>
              <a:t>ιστιοπλοικά</a:t>
            </a:r>
            <a:r>
              <a:rPr lang="el-GR" sz="3200" dirty="0" smtClean="0">
                <a:solidFill>
                  <a:schemeClr val="bg1"/>
                </a:solidFill>
                <a:effectLst>
                  <a:outerShdw blurRad="38100" dist="38100" dir="2700000" algn="tl">
                    <a:srgbClr val="000000">
                      <a:alpha val="43137"/>
                    </a:srgbClr>
                  </a:outerShdw>
                </a:effectLst>
              </a:rPr>
              <a:t> σκάφη, που χρησιμοποιούνται κατά τη διάρκεια του αγώνα</a:t>
            </a:r>
          </a:p>
          <a:p>
            <a:endParaRPr lang="el-GR" sz="3200" dirty="0">
              <a:solidFill>
                <a:schemeClr val="bg1"/>
              </a:solidFill>
              <a:effectLst>
                <a:outerShdw blurRad="38100" dist="38100" dir="2700000" algn="tl">
                  <a:srgbClr val="000000">
                    <a:alpha val="43137"/>
                  </a:srgbClr>
                </a:outerShdw>
              </a:effectLst>
            </a:endParaRPr>
          </a:p>
        </p:txBody>
      </p: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4</a:t>
            </a:fld>
            <a:endParaRPr lang="el-GR" dirty="0"/>
          </a:p>
        </p:txBody>
      </p:sp>
    </p:spTree>
    <p:extLst>
      <p:ext uri="{BB962C8B-B14F-4D97-AF65-F5344CB8AC3E}">
        <p14:creationId xmlns:p14="http://schemas.microsoft.com/office/powerpoint/2010/main" val="6512683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791478"/>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3. </a:t>
            </a:r>
            <a:r>
              <a:rPr lang="el-GR" u="sng"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ΣΥΓΚΕΝΤΡΩΣΗ ΚΥΒΕΡΝΗΤΩΝ - ΕΠΙΤΡΟΠΕΣ</a:t>
            </a:r>
            <a:r>
              <a:rPr lang="el-GR" dirty="0" smtClean="0">
                <a:solidFill>
                  <a:srgbClr val="00B0F0"/>
                </a:solidFill>
              </a:rPr>
              <a:t> </a:t>
            </a:r>
            <a:br>
              <a:rPr lang="el-GR" dirty="0" smtClean="0">
                <a:solidFill>
                  <a:srgbClr val="00B0F0"/>
                </a:solidFill>
              </a:rPr>
            </a:br>
            <a:endParaRPr lang="el-GR"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201787"/>
            <a:ext cx="9144001" cy="6021977"/>
          </a:xfrm>
          <a:solidFill>
            <a:schemeClr val="bg1">
              <a:alpha val="80000"/>
            </a:schemeClr>
          </a:solidFill>
        </p:spPr>
        <p:txBody>
          <a:bodyPr rtlCol="0"/>
          <a:lstStyle/>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r>
              <a:rPr lang="el-GR" sz="4000" u="sng"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ΣΥΓΚΕΝΤΡΩΣΗ ΚΥΒΕΡΝΗΤΩΝ</a:t>
            </a:r>
          </a:p>
          <a:p>
            <a:pPr lvl="0"/>
            <a:endParaRPr lang="el-GR" sz="4000" u="sng"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marL="571500" lvl="0" indent="-571500">
              <a:buFont typeface="Arial" panose="020B0604020202020204" pitchFamily="34" charset="0"/>
              <a:buChar char="•"/>
            </a:pPr>
            <a:r>
              <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Χωρίς φυσική παρουσία</a:t>
            </a:r>
          </a:p>
          <a:p>
            <a:pPr marL="571500" lvl="0" indent="-571500">
              <a:buFont typeface="Arial" panose="020B0604020202020204" pitchFamily="34" charset="0"/>
              <a:buChar char="•"/>
            </a:pPr>
            <a:endParaRPr lang="el-GR" sz="44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marL="571500" lvl="0" indent="-571500">
              <a:buFont typeface="Arial" panose="020B0604020202020204" pitchFamily="34" charset="0"/>
              <a:buChar char="•"/>
            </a:pPr>
            <a:r>
              <a:rPr lang="el-GR" sz="44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Ενθάρρυνση τηλεδιάσκεψης</a:t>
            </a:r>
          </a:p>
          <a:p>
            <a:pPr lvl="0"/>
            <a:endParaRPr lang="el-GR" sz="4800" b="1" u="sng"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endParaRPr lang="el-GR" sz="2800" dirty="0">
              <a:solidFill>
                <a:srgbClr val="00B0F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40</a:t>
            </a:fld>
            <a:endParaRPr lang="el-GR" dirty="0"/>
          </a:p>
        </p:txBody>
      </p:sp>
    </p:spTree>
    <p:extLst>
      <p:ext uri="{BB962C8B-B14F-4D97-AF65-F5344CB8AC3E}">
        <p14:creationId xmlns:p14="http://schemas.microsoft.com/office/powerpoint/2010/main" val="2117325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791478"/>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3. </a:t>
            </a:r>
            <a:r>
              <a:rPr lang="el-GR" u="sng"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ΣΥΓΚΕΝΤΡΩΣΗ ΚΥΒΕΡΝΗΤΩΝ - ΕΠΙΤΡΟΠΕΣ</a:t>
            </a:r>
            <a:r>
              <a:rPr lang="el-GR" dirty="0" smtClean="0">
                <a:solidFill>
                  <a:srgbClr val="00B0F0"/>
                </a:solidFill>
              </a:rPr>
              <a:t> </a:t>
            </a:r>
            <a:br>
              <a:rPr lang="el-GR" dirty="0" smtClean="0">
                <a:solidFill>
                  <a:srgbClr val="00B0F0"/>
                </a:solidFill>
              </a:rPr>
            </a:br>
            <a:endParaRPr lang="el-GR"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201787"/>
            <a:ext cx="9144001" cy="6021977"/>
          </a:xfrm>
          <a:solidFill>
            <a:schemeClr val="bg1">
              <a:alpha val="80000"/>
            </a:schemeClr>
          </a:solidFill>
        </p:spPr>
        <p:txBody>
          <a:bodyPr rtlCol="0"/>
          <a:lstStyle/>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r>
              <a:rPr lang="el-GR" sz="4000" u="sng"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ΣΥΝΕΔΡΙΑΣΕΙΣ ΕΠΙΤΡΟΠΩΝ</a:t>
            </a:r>
          </a:p>
          <a:p>
            <a:pPr lvl="0"/>
            <a:endParaRPr lang="el-GR" sz="4000" u="sng"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marL="571500" lvl="0" indent="-571500">
              <a:buFont typeface="Arial" panose="020B0604020202020204" pitchFamily="34" charset="0"/>
              <a:buChar char="•"/>
            </a:pPr>
            <a:r>
              <a:rPr lang="el-GR" sz="3600" dirty="0" smtClean="0">
                <a:solidFill>
                  <a:srgbClr val="0070C0"/>
                </a:solidFill>
                <a:effectLst>
                  <a:outerShdw blurRad="38100" dist="38100" dir="2700000" algn="tl">
                    <a:srgbClr val="000000">
                      <a:alpha val="43137"/>
                    </a:srgbClr>
                  </a:outerShdw>
                </a:effectLst>
              </a:rPr>
              <a:t>Σε καλά αεριζόμενους χώρους </a:t>
            </a:r>
          </a:p>
          <a:p>
            <a:pPr marL="457200" lvl="0" indent="-457200">
              <a:buFont typeface="Arial" panose="020B0604020202020204" pitchFamily="34" charset="0"/>
              <a:buChar char="•"/>
            </a:pPr>
            <a:r>
              <a:rPr lang="el-GR" sz="3600" dirty="0" smtClean="0">
                <a:solidFill>
                  <a:srgbClr val="0070C0"/>
                </a:solidFill>
                <a:effectLst>
                  <a:outerShdw blurRad="38100" dist="38100" dir="2700000" algn="tl">
                    <a:srgbClr val="000000">
                      <a:alpha val="43137"/>
                    </a:srgbClr>
                  </a:outerShdw>
                </a:effectLst>
              </a:rPr>
              <a:t>Με τον ελάχιστο δυνατό αριθμό συμμετεχόντων </a:t>
            </a:r>
          </a:p>
          <a:p>
            <a:pPr marL="457200" lvl="0" indent="-457200">
              <a:buFont typeface="Arial" panose="020B0604020202020204" pitchFamily="34" charset="0"/>
              <a:buChar char="•"/>
            </a:pPr>
            <a:r>
              <a:rPr lang="el-GR" sz="3600" dirty="0" smtClean="0">
                <a:solidFill>
                  <a:srgbClr val="0070C0"/>
                </a:solidFill>
                <a:effectLst>
                  <a:outerShdw blurRad="38100" dist="38100" dir="2700000" algn="tl">
                    <a:srgbClr val="000000">
                      <a:alpha val="43137"/>
                    </a:srgbClr>
                  </a:outerShdw>
                </a:effectLst>
              </a:rPr>
              <a:t>Με </a:t>
            </a:r>
            <a:r>
              <a:rPr lang="el-GR" sz="3600" dirty="0">
                <a:solidFill>
                  <a:srgbClr val="0070C0"/>
                </a:solidFill>
                <a:effectLst>
                  <a:outerShdw blurRad="38100" dist="38100" dir="2700000" algn="tl">
                    <a:srgbClr val="000000">
                      <a:alpha val="43137"/>
                    </a:srgbClr>
                  </a:outerShdw>
                </a:effectLst>
              </a:rPr>
              <a:t>τήρηση των αποστάσεων ασφαλείας</a:t>
            </a:r>
          </a:p>
          <a:p>
            <a:pPr marL="457200" lvl="0" indent="-457200">
              <a:buFont typeface="Arial" panose="020B0604020202020204" pitchFamily="34" charset="0"/>
              <a:buChar char="•"/>
            </a:pPr>
            <a:r>
              <a:rPr lang="el-GR" sz="3600" dirty="0">
                <a:solidFill>
                  <a:srgbClr val="0070C0"/>
                </a:solidFill>
                <a:effectLst>
                  <a:outerShdw blurRad="38100" dist="38100" dir="2700000" algn="tl">
                    <a:srgbClr val="000000">
                      <a:alpha val="43137"/>
                    </a:srgbClr>
                  </a:outerShdw>
                </a:effectLst>
              </a:rPr>
              <a:t>Χρήση ΜΑΠ</a:t>
            </a: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41</a:t>
            </a:fld>
            <a:endParaRPr lang="el-GR" dirty="0"/>
          </a:p>
        </p:txBody>
      </p:sp>
    </p:spTree>
    <p:extLst>
      <p:ext uri="{BB962C8B-B14F-4D97-AF65-F5344CB8AC3E}">
        <p14:creationId xmlns:p14="http://schemas.microsoft.com/office/powerpoint/2010/main" val="18474521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028700" y="0"/>
            <a:ext cx="7573192" cy="1345474"/>
          </a:xfrm>
          <a:solidFill>
            <a:schemeClr val="bg1"/>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4.   ΘΑΛΑΣΣΙΟΣ ΣΤΙΒΟΣ</a:t>
            </a: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a:t>
            </a:r>
            <a: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502229"/>
            <a:ext cx="9144001" cy="5721532"/>
          </a:xfrm>
          <a:solidFill>
            <a:srgbClr val="0070C0">
              <a:alpha val="80000"/>
            </a:srgbClr>
          </a:solidFill>
        </p:spPr>
        <p:txBody>
          <a:bodyPr rtlCol="0"/>
          <a:lstStyle/>
          <a:p>
            <a:pPr marL="457200" lvl="0" indent="-457200">
              <a:buFont typeface="Arial" panose="020B0604020202020204" pitchFamily="34" charset="0"/>
              <a:buChar char="•"/>
            </a:pPr>
            <a:r>
              <a:rPr lang="el-GR" sz="32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Τροποποίηση της ώρας προσέλευσης</a:t>
            </a:r>
          </a:p>
          <a:p>
            <a:pPr marL="457200" lvl="0" indent="-457200">
              <a:buFont typeface="Arial" panose="020B0604020202020204" pitchFamily="34" charset="0"/>
              <a:buChar char="•"/>
            </a:pPr>
            <a:r>
              <a:rPr lang="el-GR" sz="32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Μετά την ολοκλήρωση της προετοιμασίας των σκαφών και τηρουμένων των αποστάσεων θα πέφτουν στο νερό ανά κατηγορίες, τηρώντας τις αποστάσεις</a:t>
            </a:r>
          </a:p>
          <a:p>
            <a:pPr marL="457200" lvl="0" indent="-457200">
              <a:buFont typeface="Arial" panose="020B0604020202020204" pitchFamily="34" charset="0"/>
              <a:buChar char="•"/>
            </a:pPr>
            <a:r>
              <a:rPr lang="el-GR" sz="32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Χρονική απόσταση χρήσης της γλίστρας μεταξύ των κατηγοριών 05-10 λεπτά για αποφυγή συνωστισμού</a:t>
            </a:r>
          </a:p>
          <a:p>
            <a:pPr marL="457200" lvl="0" indent="-457200">
              <a:buFont typeface="Arial" panose="020B0604020202020204" pitchFamily="34" charset="0"/>
              <a:buChar char="•"/>
            </a:pPr>
            <a:r>
              <a:rPr lang="el-GR" sz="32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Συνιστάται η αύξηση σημείων προσέγγισης ή η χρήση παραλίας.</a:t>
            </a:r>
          </a:p>
          <a:p>
            <a:r>
              <a:rPr lang="el-GR" sz="32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endParaRPr lang="el-GR" dirty="0">
              <a:solidFill>
                <a:srgbClr val="00B0F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42</a:t>
            </a:fld>
            <a:endParaRPr lang="el-GR" dirty="0"/>
          </a:p>
        </p:txBody>
      </p:sp>
    </p:spTree>
    <p:extLst>
      <p:ext uri="{BB962C8B-B14F-4D97-AF65-F5344CB8AC3E}">
        <p14:creationId xmlns:p14="http://schemas.microsoft.com/office/powerpoint/2010/main" val="808533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028700" y="0"/>
            <a:ext cx="7573192" cy="13454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60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5.   </a:t>
            </a:r>
            <a:r>
              <a:rPr lang="el-GR" sz="6000" u="sng"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ΦΥΛΑΞΗ      ΣΚΑΦΩΝ</a:t>
            </a:r>
            <a:r>
              <a:rPr lang="el-GR" sz="60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502229"/>
            <a:ext cx="9144001" cy="5721532"/>
          </a:xfrm>
          <a:solidFill>
            <a:schemeClr val="bg1">
              <a:alpha val="80000"/>
            </a:schemeClr>
          </a:solidFill>
        </p:spPr>
        <p:txBody>
          <a:bodyPr rtlCol="0"/>
          <a:lstStyle/>
          <a:p>
            <a:pPr lvl="0" algn="just">
              <a:buFont typeface="Arial" pitchFamily="34" charset="0"/>
              <a:buChar char="•"/>
            </a:pPr>
            <a:endParaRPr lang="el-GR" sz="36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Πλύσιμο κάθε σκάφους ξεχωριστά, αναμονή του επόμενου σε απόσταση τουλάχιστον 2 μέτρων</a:t>
            </a: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Αντίστροφα με την προετοιμασία </a:t>
            </a:r>
          </a:p>
          <a:p>
            <a:pPr lvl="0" algn="just">
              <a:buFont typeface="Arial" pitchFamily="34" charset="0"/>
              <a:buChar char="•"/>
            </a:pPr>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Απολύμανση κοινόχρηστου εξοπλισμού ΜΕ ΑΤΜΟ </a:t>
            </a: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Αποχώρηση άμεσα από τον Όμιλο</a:t>
            </a:r>
          </a:p>
          <a:p>
            <a:pPr algn="just">
              <a:buFont typeface="Arial" panose="020B0604020202020204" pitchFamily="34" charset="0"/>
              <a:buChar char="•"/>
            </a:pPr>
            <a:r>
              <a:rPr lang="el-GR" sz="2800" dirty="0">
                <a:solidFill>
                  <a:srgbClr val="0070C0"/>
                </a:solidFill>
                <a:effectLst>
                  <a:outerShdw blurRad="38100" dist="38100" dir="2700000" algn="tl">
                    <a:srgbClr val="000000">
                      <a:alpha val="43137"/>
                    </a:srgbClr>
                  </a:outerShdw>
                </a:effectLst>
              </a:rPr>
              <a:t>Τα φουσκωτά των προπονητών μετά την πρόσδεση τους θα απολυμαίνονται με ευθύνη τους.</a:t>
            </a:r>
          </a:p>
          <a:p>
            <a:pPr lvl="0" algn="just">
              <a:buFont typeface="Arial" pitchFamily="34" charset="0"/>
              <a:buChar char="•"/>
            </a:pPr>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43</a:t>
            </a:fld>
            <a:endParaRPr lang="el-GR" dirty="0"/>
          </a:p>
        </p:txBody>
      </p:sp>
    </p:spTree>
    <p:extLst>
      <p:ext uri="{BB962C8B-B14F-4D97-AF65-F5344CB8AC3E}">
        <p14:creationId xmlns:p14="http://schemas.microsoft.com/office/powerpoint/2010/main" val="3811546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028700" y="0"/>
            <a:ext cx="7573192" cy="1345474"/>
          </a:xfrm>
          <a:solidFill>
            <a:schemeClr val="bg1"/>
          </a:solidFill>
        </p:spPr>
        <p:txBody>
          <a:bodyPr rtlCol="0"/>
          <a:lstStyle/>
          <a:p>
            <a:pPr lvl="0"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6.  ΑΠΟΣΥΤΗΡΙΑ -   ΑΠΟΧΩΡΗΣΗ </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502229"/>
            <a:ext cx="9144001" cy="5721532"/>
          </a:xfrm>
          <a:solidFill>
            <a:srgbClr val="0070C0">
              <a:alpha val="80000"/>
            </a:srgbClr>
          </a:solidFill>
        </p:spPr>
        <p:txBody>
          <a:bodyPr rtlCol="0"/>
          <a:lstStyle/>
          <a:p>
            <a:pPr lvl="0">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Αντισηπτικό διάλυμα στην είσοδο των τουαλετών και χρήση του για κάθε αθλητή πριν την είσοδο σε αυτά.</a:t>
            </a:r>
          </a:p>
          <a:p>
            <a:pPr lvl="0"/>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Είσοδος  σε αναλογία 4</a:t>
            </a:r>
            <a:r>
              <a:rPr lang="en-US" sz="3600" dirty="0" smtClean="0">
                <a:effectLst>
                  <a:outerShdw blurRad="38100" dist="38100" dir="2700000" algn="tl">
                    <a:srgbClr val="000000">
                      <a:alpha val="43137"/>
                    </a:srgbClr>
                  </a:outerShdw>
                </a:effectLst>
                <a:latin typeface="Calibri Light" pitchFamily="34" charset="0"/>
                <a:cs typeface="Calibri Light" pitchFamily="34" charset="0"/>
              </a:rPr>
              <a:t>m</a:t>
            </a: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²/αθλητή, με </a:t>
            </a:r>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υποχρεωτική</a:t>
            </a: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 χρήση μάσκας.</a:t>
            </a:r>
          </a:p>
          <a:p>
            <a:pPr lvl="0">
              <a:buFont typeface="Arial" pitchFamily="34" charset="0"/>
              <a:buChar char="•"/>
            </a:pPr>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44</a:t>
            </a:fld>
            <a:endParaRPr lang="el-GR" dirty="0"/>
          </a:p>
        </p:txBody>
      </p:sp>
    </p:spTree>
    <p:extLst>
      <p:ext uri="{BB962C8B-B14F-4D97-AF65-F5344CB8AC3E}">
        <p14:creationId xmlns:p14="http://schemas.microsoft.com/office/powerpoint/2010/main" val="35841034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028700" y="0"/>
            <a:ext cx="7573192" cy="1345474"/>
          </a:xfrm>
          <a:solidFill>
            <a:schemeClr val="bg1"/>
          </a:solidFill>
        </p:spPr>
        <p:txBody>
          <a:bodyPr rtlCol="0"/>
          <a:lstStyle/>
          <a:p>
            <a:pPr lvl="0"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6.  ΑΠΟΣΥΤΗΡΙΑ -   ΑΠΟΧΩΡΗΣΗ </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502230"/>
            <a:ext cx="9144001" cy="5355771"/>
          </a:xfrm>
          <a:solidFill>
            <a:srgbClr val="0070C0">
              <a:alpha val="80000"/>
            </a:srgbClr>
          </a:solidFill>
        </p:spPr>
        <p:txBody>
          <a:bodyPr rtlCol="0"/>
          <a:lstStyle/>
          <a:p>
            <a:pPr lvl="0"/>
            <a:endParaRPr lang="el-GR" sz="28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effectLst>
                  <a:outerShdw blurRad="38100" dist="38100" dir="2700000" algn="tl">
                    <a:srgbClr val="000000">
                      <a:alpha val="43137"/>
                    </a:srgbClr>
                  </a:outerShdw>
                </a:effectLst>
                <a:latin typeface="Calibri Light" pitchFamily="34" charset="0"/>
                <a:cs typeface="Calibri Light" pitchFamily="34" charset="0"/>
              </a:rPr>
              <a:t>Αλλαγή ρούχων και τοποθέτηση τους σε σακούλες κάθε βρεγμένης φορεσιάς ξεχωριστά και κατόπιν στο σακίδιο του αθλητή</a:t>
            </a:r>
          </a:p>
          <a:p>
            <a:pPr lvl="0">
              <a:buFont typeface="Arial" pitchFamily="34" charset="0"/>
              <a:buChar char="•"/>
            </a:pPr>
            <a:endParaRPr lang="el-GR" sz="32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effectLst>
                  <a:outerShdw blurRad="38100" dist="38100" dir="2700000" algn="tl">
                    <a:srgbClr val="000000">
                      <a:alpha val="43137"/>
                    </a:srgbClr>
                  </a:outerShdw>
                </a:effectLst>
                <a:latin typeface="Calibri Light" pitchFamily="34" charset="0"/>
                <a:cs typeface="Calibri Light" pitchFamily="34" charset="0"/>
              </a:rPr>
              <a:t>Πλύσιμο χεριών μετά την χρήση και πριν την έξοδο, από αυτή, φορώντας τη μάσκα</a:t>
            </a:r>
          </a:p>
          <a:p>
            <a:pPr lvl="0"/>
            <a:endParaRPr lang="el-GR" sz="32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effectLst>
                  <a:outerShdw blurRad="38100" dist="38100" dir="2700000" algn="tl">
                    <a:srgbClr val="000000">
                      <a:alpha val="43137"/>
                    </a:srgbClr>
                  </a:outerShdw>
                </a:effectLst>
                <a:latin typeface="Calibri Light" pitchFamily="34" charset="0"/>
                <a:cs typeface="Calibri Light" pitchFamily="34" charset="0"/>
              </a:rPr>
              <a:t>Χρήση αντισηπτικού διαλύματος μετά την έξοδο από τις τουαλέτες και ψεκασμός με απολυμαντικό διάλυμα του σακιδίου του</a:t>
            </a:r>
          </a:p>
          <a:p>
            <a:pPr lvl="0" algn="just">
              <a:buFont typeface="Arial" pitchFamily="34" charset="0"/>
              <a:buChar char="•"/>
            </a:pPr>
            <a:endParaRPr lang="el-GR" sz="32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4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45</a:t>
            </a:fld>
            <a:endParaRPr lang="el-GR" dirty="0"/>
          </a:p>
        </p:txBody>
      </p:sp>
    </p:spTree>
    <p:extLst>
      <p:ext uri="{BB962C8B-B14F-4D97-AF65-F5344CB8AC3E}">
        <p14:creationId xmlns:p14="http://schemas.microsoft.com/office/powerpoint/2010/main" val="5906410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028700" y="0"/>
            <a:ext cx="7573192" cy="1345474"/>
          </a:xfrm>
          <a:solidFill>
            <a:schemeClr val="bg1"/>
          </a:solidFill>
        </p:spPr>
        <p:txBody>
          <a:bodyPr rtlCol="0"/>
          <a:lstStyle/>
          <a:p>
            <a:pPr lvl="0"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6.  ΤΟΥΑΛΕΤΕΣ  </a:t>
            </a: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μόνο  σε  μεγάλη  ανάγκη )  </a:t>
            </a:r>
            <a: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ΑΠΟΧΩΡΗΣΗ </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502229"/>
            <a:ext cx="9144001" cy="5721532"/>
          </a:xfrm>
          <a:solidFill>
            <a:srgbClr val="0070C0">
              <a:alpha val="80000"/>
            </a:srgbClr>
          </a:solidFill>
        </p:spPr>
        <p:txBody>
          <a:bodyPr rtlCol="0"/>
          <a:lstStyle/>
          <a:p>
            <a:pPr lvl="0" algn="just">
              <a:buFont typeface="Arial" pitchFamily="34" charset="0"/>
              <a:buChar char="•"/>
            </a:pPr>
            <a:r>
              <a:rPr lang="el-GR" sz="3200" dirty="0" smtClean="0">
                <a:effectLst>
                  <a:outerShdw blurRad="38100" dist="38100" dir="2700000" algn="tl">
                    <a:srgbClr val="000000">
                      <a:alpha val="43137"/>
                    </a:srgbClr>
                  </a:outerShdw>
                </a:effectLst>
                <a:latin typeface="Calibri Light" pitchFamily="34" charset="0"/>
                <a:cs typeface="Calibri Light" pitchFamily="34" charset="0"/>
              </a:rPr>
              <a:t>Καθαρισμός και απολύμανση των τουαλετών από την καθαρίστρια, με διάλυμα χλωρίνης </a:t>
            </a:r>
            <a:r>
              <a:rPr lang="el-GR" sz="3200" b="1" dirty="0" smtClean="0">
                <a:effectLst>
                  <a:outerShdw blurRad="38100" dist="38100" dir="2700000" algn="tl">
                    <a:srgbClr val="000000">
                      <a:alpha val="43137"/>
                    </a:srgbClr>
                  </a:outerShdw>
                </a:effectLst>
                <a:latin typeface="Calibri Light" pitchFamily="34" charset="0"/>
                <a:cs typeface="Calibri Light" pitchFamily="34" charset="0"/>
              </a:rPr>
              <a:t>1/50 (δηλ. 20</a:t>
            </a:r>
            <a:r>
              <a:rPr lang="en-US" sz="3200" b="1" dirty="0" smtClean="0">
                <a:effectLst>
                  <a:outerShdw blurRad="38100" dist="38100" dir="2700000" algn="tl">
                    <a:srgbClr val="000000">
                      <a:alpha val="43137"/>
                    </a:srgbClr>
                  </a:outerShdw>
                </a:effectLst>
                <a:latin typeface="Calibri Light" pitchFamily="34" charset="0"/>
                <a:cs typeface="Calibri Light" pitchFamily="34" charset="0"/>
              </a:rPr>
              <a:t>ml</a:t>
            </a:r>
            <a:r>
              <a:rPr lang="el-GR" sz="3200" b="1" dirty="0" smtClean="0">
                <a:effectLst>
                  <a:outerShdw blurRad="38100" dist="38100" dir="2700000" algn="tl">
                    <a:srgbClr val="000000">
                      <a:alpha val="43137"/>
                    </a:srgbClr>
                  </a:outerShdw>
                </a:effectLst>
                <a:latin typeface="Calibri Light" pitchFamily="34" charset="0"/>
                <a:cs typeface="Calibri Light" pitchFamily="34" charset="0"/>
              </a:rPr>
              <a:t> ή 2ΚΣ χλωρίνης σε  1</a:t>
            </a:r>
            <a:r>
              <a:rPr lang="en-US" sz="3200" b="1" dirty="0" err="1" smtClean="0">
                <a:effectLst>
                  <a:outerShdw blurRad="38100" dist="38100" dir="2700000" algn="tl">
                    <a:srgbClr val="000000">
                      <a:alpha val="43137"/>
                    </a:srgbClr>
                  </a:outerShdw>
                </a:effectLst>
                <a:latin typeface="Calibri Light" pitchFamily="34" charset="0"/>
                <a:cs typeface="Calibri Light" pitchFamily="34" charset="0"/>
              </a:rPr>
              <a:t>lt</a:t>
            </a:r>
            <a:r>
              <a:rPr lang="el-GR" sz="3200" b="1" dirty="0" smtClean="0">
                <a:effectLst>
                  <a:outerShdw blurRad="38100" dist="38100" dir="2700000" algn="tl">
                    <a:srgbClr val="000000">
                      <a:alpha val="43137"/>
                    </a:srgbClr>
                  </a:outerShdw>
                </a:effectLst>
                <a:latin typeface="Calibri Light" pitchFamily="34" charset="0"/>
                <a:cs typeface="Calibri Light" pitchFamily="34" charset="0"/>
              </a:rPr>
              <a:t> νερού)</a:t>
            </a:r>
            <a:r>
              <a:rPr lang="el-GR" sz="3200" dirty="0" smtClean="0">
                <a:effectLst>
                  <a:outerShdw blurRad="38100" dist="38100" dir="2700000" algn="tl">
                    <a:srgbClr val="000000">
                      <a:alpha val="43137"/>
                    </a:srgbClr>
                  </a:outerShdw>
                </a:effectLst>
                <a:latin typeface="Calibri Light" pitchFamily="34" charset="0"/>
                <a:cs typeface="Calibri Light" pitchFamily="34" charset="0"/>
              </a:rPr>
              <a:t> σε συσκευή ψεκασμού . Απολυμαίνουμε και με  μια ποσότητα χαρτιού σκουπίζουμε το απολυμαντικό από όλες τις ψεκασμένες επιφάνειες μετά από 3 λεπτά. Η διαδικασία επαναλαμβάνεται μετά από κάθε είσοδο - έξοδο αθλητών.</a:t>
            </a:r>
          </a:p>
          <a:p>
            <a:pPr lvl="0" algn="just">
              <a:buFont typeface="Arial" pitchFamily="34" charset="0"/>
              <a:buChar char="•"/>
            </a:pPr>
            <a:endParaRPr lang="el-GR" sz="32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smtClean="0">
                <a:effectLst>
                  <a:outerShdw blurRad="38100" dist="38100" dir="2700000" algn="tl">
                    <a:srgbClr val="000000">
                      <a:alpha val="43137"/>
                    </a:srgbClr>
                  </a:outerShdw>
                </a:effectLst>
                <a:latin typeface="Calibri Light" pitchFamily="34" charset="0"/>
                <a:cs typeface="Calibri Light" pitchFamily="34" charset="0"/>
              </a:rPr>
              <a:t>Εναλλακτικά η απολύμανση μπορεί να πραγματοποιηθεί με συσκευή ατμού υπό πίεση.</a:t>
            </a:r>
          </a:p>
          <a:p>
            <a:pPr lvl="0" algn="just">
              <a:buFont typeface="Arial" pitchFamily="34" charset="0"/>
              <a:buChar char="•"/>
            </a:pPr>
            <a:endParaRPr lang="el-GR" sz="32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46</a:t>
            </a:fld>
            <a:endParaRPr lang="el-GR" dirty="0"/>
          </a:p>
        </p:txBody>
      </p:sp>
    </p:spTree>
    <p:extLst>
      <p:ext uri="{BB962C8B-B14F-4D97-AF65-F5344CB8AC3E}">
        <p14:creationId xmlns:p14="http://schemas.microsoft.com/office/powerpoint/2010/main" val="4275182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9" b="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Τίτλος 2"/>
          <p:cNvSpPr>
            <a:spLocks noGrp="1"/>
          </p:cNvSpPr>
          <p:nvPr>
            <p:ph type="ctrTitle"/>
          </p:nvPr>
        </p:nvSpPr>
        <p:spPr/>
        <p:txBody>
          <a:bodyPr/>
          <a:lstStyle/>
          <a:p>
            <a:r>
              <a:rPr lang="el-GR" sz="4800" dirty="0" smtClean="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ΑΝΟΙΚΤΗ       ΘΑΛΑΣΣΑ</a:t>
            </a:r>
            <a:endParaRPr lang="el-GR" sz="48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97641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5400" u="sng"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ΓΕΝΙΚΑ</a:t>
            </a:r>
            <a:r>
              <a:rPr lang="el-GR" sz="54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sz="54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endParaRPr lang="el-GR" sz="54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410791"/>
            <a:ext cx="9144001" cy="4950821"/>
          </a:xfrm>
          <a:solidFill>
            <a:schemeClr val="bg1">
              <a:alpha val="80000"/>
            </a:schemeClr>
          </a:solidFill>
        </p:spPr>
        <p:txBody>
          <a:bodyPr rtlCol="0"/>
          <a:lstStyle/>
          <a:p>
            <a:pPr lvl="0" algn="just">
              <a:buFont typeface="Arial" pitchFamily="34" charset="0"/>
              <a:buChar char="•"/>
            </a:pPr>
            <a:endPar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algn="just"/>
            <a:r>
              <a:rPr lang="el-GR" sz="3600" dirty="0">
                <a:solidFill>
                  <a:srgbClr val="00B0F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Οι αγώνες ιστιοπλοΐας ανοικτής θαλάσσης διεξάγονται σε ανοικτό χώρο χωρίς παρουσία κοινού, οι δε αγωνιζόμενοι δεν έρχονται σε επαφή μεταξύ τους εκτός από πληρώματα του ίδιου σκάφους. </a:t>
            </a:r>
          </a:p>
          <a:p>
            <a:pPr algn="just" rtl="0"/>
            <a:endParaRPr lang="el-GR" dirty="0"/>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48</a:t>
            </a:fld>
            <a:endParaRPr lang="el-GR" dirty="0"/>
          </a:p>
        </p:txBody>
      </p:sp>
    </p:spTree>
    <p:extLst>
      <p:ext uri="{BB962C8B-B14F-4D97-AF65-F5344CB8AC3E}">
        <p14:creationId xmlns:p14="http://schemas.microsoft.com/office/powerpoint/2010/main" val="16742010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u="sng"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ΜΕΤΡΑ</a:t>
            </a:r>
            <a:r>
              <a:rPr lang="el-GR" sz="4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sz="4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410791"/>
            <a:ext cx="9144001" cy="4950821"/>
          </a:xfrm>
          <a:solidFill>
            <a:schemeClr val="bg1">
              <a:alpha val="80000"/>
            </a:schemeClr>
          </a:solidFill>
        </p:spPr>
        <p:txBody>
          <a:bodyPr rtlCol="0"/>
          <a:lstStyle/>
          <a:p>
            <a:pPr lvl="0" algn="just">
              <a:buFont typeface="Arial" pitchFamily="34" charset="0"/>
              <a:buChar char="•"/>
            </a:pPr>
            <a:endPar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marL="342900" indent="-342900">
              <a:buFont typeface="Arial" panose="020B0604020202020204" pitchFamily="34" charset="0"/>
              <a:buChar char="•"/>
            </a:pPr>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Δεν πραγματοποιείται συγκέντρωση κυβερνητών με φυσική παρουσία, ενώ οι δηλώσεις συμμετοχής ενθαρρύνεται να γίνονται ηλεκτρονικά. Κατά τις τελετές απονομών, όταν πραγματοποιούνται, πρέπει να εφαρμόζονται οι γενικότερες οδηγίες του ΕΟΔΥ περί συνάθροισης κοινού.</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Προκήρυξη, οδηγίες πλου και αποτελέσματα πρέπει να αποστέλλονται προς τους αγωνιζόμενους ηλεκτρονικά. Στις οδηγίες πλου ορίζεται πέραν των άλλων ο </a:t>
            </a:r>
            <a:r>
              <a:rPr lang="en-US"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Chief Medical Officer</a:t>
            </a:r>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Διεξάγεται έλεγχος των εισερχομένων στους αθλητικούς χώρους μέσω της συμπλήρωσης πρόσφατου ιατρικού ιστορικού τους, σύμφωνα με τις οδηγίες και τα έντυπα της ΓΓΑ, από τον προσωπικό - οικογενειακό ιατρό (παθολόγο, παιδίατρο ή γενικό ιατρό), του κάθε αθλητή. Το ιατρικό ιστορικό αποτελεί ΙΑΤΡΙΚΟ ΑΠΟΡΡΗΤΟ και φυλάσσεται από τον ιατρό. Στον αθλητή χορηγείται βεβαίωση η οποία παραμένει στο σωματείο.</a:t>
            </a:r>
          </a:p>
          <a:p>
            <a:pPr algn="just" rtl="0"/>
            <a:endParaRPr lang="el-GR" dirty="0"/>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49</a:t>
            </a:fld>
            <a:endParaRPr lang="el-GR" dirty="0"/>
          </a:p>
        </p:txBody>
      </p:sp>
    </p:spTree>
    <p:extLst>
      <p:ext uri="{BB962C8B-B14F-4D97-AF65-F5344CB8AC3E}">
        <p14:creationId xmlns:p14="http://schemas.microsoft.com/office/powerpoint/2010/main" val="1674201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9" y="404948"/>
            <a:ext cx="8997043"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r>
              <a:rPr lang="el-GR" sz="54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12" name="Ορθογώνιο 11" descr="Μπλοκ επισήμανσης αριστερά">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323852" y="2100317"/>
            <a:ext cx="1488131" cy="1148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solidFill>
                <a:schemeClr val="accent5">
                  <a:lumMod val="50000"/>
                  <a:lumOff val="50000"/>
                </a:schemeClr>
              </a:solidFill>
            </a:endParaRPr>
          </a:p>
        </p:txBody>
      </p:sp>
      <p:sp>
        <p:nvSpPr>
          <p:cNvPr id="4" name="Θέση κειμένου 3">
            <a:extLst>
              <a:ext uri="{FF2B5EF4-FFF2-40B4-BE49-F238E27FC236}">
                <a16:creationId xmlns:a16="http://schemas.microsoft.com/office/drawing/2014/main" id="{6AB259A0-0017-492F-A0DC-4B70C7052AE0}"/>
              </a:ext>
            </a:extLst>
          </p:cNvPr>
          <p:cNvSpPr>
            <a:spLocks noGrp="1"/>
          </p:cNvSpPr>
          <p:nvPr>
            <p:ph type="body" idx="1"/>
          </p:nvPr>
        </p:nvSpPr>
        <p:spPr>
          <a:xfrm>
            <a:off x="324000" y="2442934"/>
            <a:ext cx="4104000" cy="360000"/>
          </a:xfrm>
        </p:spPr>
        <p:txBody>
          <a:bodyPr rtlCol="0"/>
          <a:lstStyle/>
          <a:p>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Ατομική Υγιεινή</a:t>
            </a:r>
          </a:p>
          <a:p>
            <a:pPr lvl="0"/>
            <a:endParaRPr lang="el-GR" sz="3600" dirty="0" smtClean="0">
              <a:solidFill>
                <a:schemeClr val="tx1"/>
              </a:solidFill>
              <a:effectLst>
                <a:outerShdw blurRad="38100" dist="38100" dir="2700000" algn="tl">
                  <a:srgbClr val="000000">
                    <a:alpha val="43137"/>
                  </a:srgbClr>
                </a:outerShdw>
              </a:effectLst>
              <a:latin typeface="Calibri Light" pitchFamily="34" charset="0"/>
              <a:cs typeface="Calibri Light" pitchFamily="34" charset="0"/>
            </a:endParaRPr>
          </a:p>
          <a:p>
            <a:pPr rtl="0"/>
            <a:endParaRPr lang="el-GR" dirty="0"/>
          </a:p>
        </p:txBody>
      </p:sp>
      <p:sp>
        <p:nvSpPr>
          <p:cNvPr id="5" name="Θέση περιεχομένου 4">
            <a:extLst>
              <a:ext uri="{FF2B5EF4-FFF2-40B4-BE49-F238E27FC236}">
                <a16:creationId xmlns:a16="http://schemas.microsoft.com/office/drawing/2014/main" id="{CEEB3BAE-C0B2-447C-B8BE-96C6BD84D658}"/>
              </a:ext>
            </a:extLst>
          </p:cNvPr>
          <p:cNvSpPr>
            <a:spLocks noGrp="1"/>
          </p:cNvSpPr>
          <p:nvPr>
            <p:ph sz="half" idx="2"/>
          </p:nvPr>
        </p:nvSpPr>
        <p:spPr>
          <a:xfrm>
            <a:off x="324000" y="2950767"/>
            <a:ext cx="4163092" cy="3371656"/>
          </a:xfrm>
          <a:solidFill>
            <a:srgbClr val="FFC000"/>
          </a:solidFill>
        </p:spPr>
        <p:txBody>
          <a:bodyPr rtlCol="0"/>
          <a:lstStyle/>
          <a:p>
            <a:pPr algn="ctr"/>
            <a:endParaRPr lang="el-GR" sz="4000" b="1" u="sng" dirty="0" smtClean="0"/>
          </a:p>
          <a:p>
            <a:pPr algn="ctr"/>
            <a:endParaRPr lang="el-GR" sz="4000" b="1" u="sng" dirty="0" smtClean="0"/>
          </a:p>
          <a:p>
            <a:pPr algn="ctr"/>
            <a:r>
              <a:rPr lang="el-GR" sz="5400" b="1" u="sng" dirty="0" smtClean="0">
                <a:effectLst>
                  <a:outerShdw blurRad="38100" dist="38100" dir="2700000" algn="tl">
                    <a:srgbClr val="000000">
                      <a:alpha val="43137"/>
                    </a:srgbClr>
                  </a:outerShdw>
                </a:effectLst>
                <a:latin typeface="Calibri Light" pitchFamily="34" charset="0"/>
                <a:cs typeface="Calibri Light" pitchFamily="34" charset="0"/>
              </a:rPr>
              <a:t>ΠΛΥΣΙΜΟ ΧΕΡΙΩΝ</a:t>
            </a:r>
            <a:r>
              <a:rPr lang="el-GR" sz="5400" b="1" dirty="0" smtClean="0">
                <a:effectLst>
                  <a:outerShdw blurRad="38100" dist="38100" dir="2700000" algn="tl">
                    <a:srgbClr val="000000">
                      <a:alpha val="43137"/>
                    </a:srgbClr>
                  </a:outerShdw>
                </a:effectLst>
                <a:latin typeface="Calibri Light" pitchFamily="34" charset="0"/>
                <a:cs typeface="Calibri Light" pitchFamily="34" charset="0"/>
              </a:rPr>
              <a:t> </a:t>
            </a:r>
          </a:p>
          <a:p>
            <a:endParaRPr lang="el-GR" sz="4000" dirty="0" smtClean="0"/>
          </a:p>
          <a:p>
            <a:pPr lvl="0"/>
            <a:endPar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5</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r>
              <a:rPr lang="el-GR" sz="3200" dirty="0" smtClean="0">
                <a:effectLst>
                  <a:outerShdw blurRad="38100" dist="38100" dir="2700000" algn="tl">
                    <a:srgbClr val="000000">
                      <a:alpha val="43137"/>
                    </a:srgbClr>
                  </a:outerShdw>
                </a:effectLst>
              </a:rPr>
              <a:t>Όπως αυτή περιγράφεται στο υγειονομικό πρωτόκολλο</a:t>
            </a:r>
            <a:endParaRPr lang="el-GR" dirty="0"/>
          </a:p>
        </p:txBody>
      </p:sp>
    </p:spTree>
    <p:extLst>
      <p:ext uri="{BB962C8B-B14F-4D97-AF65-F5344CB8AC3E}">
        <p14:creationId xmlns:p14="http://schemas.microsoft.com/office/powerpoint/2010/main" val="2924779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u="sng"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ΜΕΤΡΑ</a:t>
            </a:r>
            <a:r>
              <a:rPr lang="el-GR" sz="4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sz="4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412776"/>
            <a:ext cx="9144000" cy="5258569"/>
          </a:xfrm>
          <a:solidFill>
            <a:schemeClr val="bg1">
              <a:alpha val="80000"/>
            </a:schemeClr>
          </a:solidFill>
        </p:spPr>
        <p:txBody>
          <a:bodyPr rtlCol="0"/>
          <a:lstStyle/>
          <a:p>
            <a:r>
              <a:rPr lang="el-GR" dirty="0" smtClean="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Ιατρικό </a:t>
            </a:r>
            <a:r>
              <a:rPr lang="el-GR"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ιστορικό λαμβάνεται και για το προσωπικό και τεχνικό προσωπικό των σωματείων, με τον ίδιο τρόπο.</a:t>
            </a:r>
          </a:p>
          <a:p>
            <a:r>
              <a:rPr lang="el-GR"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Οι ιστιοπλόοι πριν την επιβίβασή τους στο σκάφος οφείλουν να δηλώνουν υπεύθυνα στα υπόλοιπα μέλη της ομάδας ότι δεν παρουσιάζουν οι ίδιοι και κανείς στο περιβάλλον τους ΓΡΙΠΠΩΔΗ ΣΥΜΠΤΩΜΑΤΑ (βήχα, καταρροή, πυρετό), συμπληρώνοντας την </a:t>
            </a:r>
            <a:r>
              <a:rPr lang="el-GR" b="1"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ΚΑΡΤΑ ΕΙΣΟΔΟΥ ΑΘΛΗΤΗ</a:t>
            </a:r>
            <a:r>
              <a:rPr lang="el-GR"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Ο κυβερνήτης του σκάφους φυλάσσει όλες τις κάρτες εισόδου, τις οποίες προσκομίζει στη Γραμματεία των αγώνων, όποτε του ζητηθεί. Το παρόν προστίθεται ως ξεχωριστό άρθρο στην προκήρυξη του αγώνα. Αδυναμία τήρησης αυτής της διάταξης συνιστά αντιαθλητική συμπεριφορά και ως τέτοια εκδικάζεται από την Επιτροπή Ενστάσεων.</a:t>
            </a:r>
          </a:p>
          <a:p>
            <a:r>
              <a:rPr lang="el-GR"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Σε περίπτωση που έχουν συμπτώματα όπως αυτά περιγράφονται παραπάνω, θα πρέπει να μην επιβιβάζονται στο σκάφος και να συνιστάται από τον κυβερνήτη εξέταση από τον γιατρό του/της που θα εκτιμήσει τα συμπτώματα και θα τον/την παραπέμψει ή όχι για περαιτέρω εξετάσεις.</a:t>
            </a:r>
          </a:p>
          <a:p>
            <a:r>
              <a:rPr lang="el-GR"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Με δεδομένο ότι είναι αδύνατον να τηρηθεί η ελάχιστη απόσταση του 1.5 μέτρου μεταξύ των μελών του πληρώματος </a:t>
            </a:r>
            <a:r>
              <a:rPr lang="el-GR" dirty="0" smtClean="0">
                <a:solidFill>
                  <a:srgbClr val="0070C0"/>
                </a:solidFill>
                <a:effectLst>
                  <a:outerShdw blurRad="38100" dist="38100" dir="2700000" algn="tl">
                    <a:srgbClr val="000000">
                      <a:alpha val="43137"/>
                    </a:srgbClr>
                  </a:outerShdw>
                </a:effectLst>
                <a:latin typeface="Calibri"/>
                <a:ea typeface="Calibri"/>
                <a:cs typeface="Times New Roman"/>
              </a:rPr>
              <a:t>προτείνεται  </a:t>
            </a:r>
            <a:r>
              <a:rPr lang="el-GR" b="1" dirty="0">
                <a:solidFill>
                  <a:srgbClr val="0070C0"/>
                </a:solidFill>
                <a:effectLst>
                  <a:outerShdw blurRad="38100" dist="38100" dir="2700000" algn="tl">
                    <a:srgbClr val="000000">
                      <a:alpha val="43137"/>
                    </a:srgbClr>
                  </a:outerShdw>
                </a:effectLst>
                <a:latin typeface="Calibri"/>
                <a:ea typeface="Calibri"/>
                <a:cs typeface="Times New Roman"/>
              </a:rPr>
              <a:t>με ισχυρή σύσταση</a:t>
            </a:r>
            <a:r>
              <a:rPr lang="el-GR" dirty="0" smtClean="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για τη  </a:t>
            </a:r>
            <a:r>
              <a:rPr lang="el-GR"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χρήση προστατευτικής μάσκας (ή εναλλακτικά μαντηλιού), καπέλου και γυαλιών από όλα τα μέλη του πληρώματος. Η χρήση πρέπει να γίνεται λαμβάνοντας υπόψη τους περιορισμούς της προστασίας που προσφέρει η μάσκα σε όποιον τη φορά.</a:t>
            </a:r>
          </a:p>
          <a:p>
            <a:pPr algn="just" rtl="0"/>
            <a:endParaRPr lang="el-GR" dirty="0"/>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50</a:t>
            </a:fld>
            <a:endParaRPr lang="el-GR" dirty="0"/>
          </a:p>
        </p:txBody>
      </p:sp>
    </p:spTree>
    <p:extLst>
      <p:ext uri="{BB962C8B-B14F-4D97-AF65-F5344CB8AC3E}">
        <p14:creationId xmlns:p14="http://schemas.microsoft.com/office/powerpoint/2010/main" val="3596102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u="sng"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ΜΕΤΡΑ</a:t>
            </a:r>
            <a:r>
              <a:rPr lang="el-GR" sz="4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sz="4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410791"/>
            <a:ext cx="9144001" cy="4950821"/>
          </a:xfrm>
          <a:solidFill>
            <a:schemeClr val="bg1">
              <a:alpha val="80000"/>
            </a:schemeClr>
          </a:solidFill>
        </p:spPr>
        <p:txBody>
          <a:bodyPr rtlCol="0"/>
          <a:lstStyle/>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Πριν αλλά και μετά από κάθε έξοδο να πραγματοποιείται απολύμανση της κουβέρτας, του κινητού εξοπλισμού και του εσωτερικού του σκάφους με απολυμαντικά επιφανειών ή ατμό με ευθύνη του κυβερνήτη.</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Κατά τη διάρκεια του αγώνα θα πρέπει να τηρούνται προσεκτικά οι κανόνες ατομικής υγιεινής από όλους, προσεκτικό πλύσιμο χεριών με σαπούνι, απολυμαντικό υγρό ή (</a:t>
            </a:r>
            <a:r>
              <a:rPr lang="el-GR" sz="2000" dirty="0" err="1">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gel</a:t>
            </a:r>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l-GR" sz="2000" dirty="0" err="1">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τζελ</a:t>
            </a:r>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Δεν επιτρέπεται η χρήση σκευών από κοινού για κατανάλωση υγρών ή εστίαση.</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Τέλος, οι διοργανωτές Όμιλοι, οι οποίοι έχουν και την τελική ευθύνη της απόφασης τέλεσης ή μη ενός αγώνα, καλούνται να λαμβάνουν υπόψη τους το πνεύμα της λήψης μέτρων προστασίας που είναι η αποφυγή διασποράς του ιού μέσω της συνάθροισης κοινού με οποιοδήποτε τρόπο. </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Συστήνεται η διαρκής υπενθύμιση του ΧΑΜ (Χέρια, Μάσκες, Απόσταση)</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Στον κατάπλου σε κάθε λιμάνι ισχύουν τα υγειονομικά μέτρα που περιγράφονται στις σχετικές ΚΥΑ, καθώς και στην περίπτωση ύποπτου κρούσματος σε αγωνιζόμενο σκάφος, όπου οφείλεται να τηρείται το σχέδιο έκτακτης ανάγκης που έχει κοινοποιήσει ο CMO, με ευθύνη του κυβερνήτη</a:t>
            </a:r>
            <a:r>
              <a:rPr lang="el-GR" sz="2000" dirty="0" smtClean="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t>
            </a:r>
          </a:p>
          <a:p>
            <a:pPr lvl="0" algn="just">
              <a:buFont typeface="Arial" pitchFamily="34" charset="0"/>
              <a:buChar char="•"/>
            </a:pPr>
            <a:endParaRPr lang="el-GR" sz="2000" dirty="0" smtClean="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algn="just" rtl="0"/>
            <a:endParaRPr lang="el-GR" sz="1400" dirty="0">
              <a:latin typeface="Calibri Light" panose="020F0302020204030204" pitchFamily="34" charset="0"/>
              <a:cs typeface="Calibri Light" panose="020F0302020204030204"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51</a:t>
            </a:fld>
            <a:endParaRPr lang="el-GR" dirty="0"/>
          </a:p>
        </p:txBody>
      </p:sp>
    </p:spTree>
    <p:extLst>
      <p:ext uri="{BB962C8B-B14F-4D97-AF65-F5344CB8AC3E}">
        <p14:creationId xmlns:p14="http://schemas.microsoft.com/office/powerpoint/2010/main" val="35961024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538844" y="261258"/>
            <a:ext cx="8258992"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u="sng"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ΜΕΤΡΑ</a:t>
            </a:r>
            <a:r>
              <a:rPr lang="el-GR" sz="4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el-GR" sz="4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410791"/>
            <a:ext cx="9144001" cy="4950821"/>
          </a:xfrm>
          <a:solidFill>
            <a:schemeClr val="bg1">
              <a:alpha val="80000"/>
            </a:schemeClr>
          </a:solidFill>
        </p:spPr>
        <p:txBody>
          <a:bodyPr rtlCol="0"/>
          <a:lstStyle/>
          <a:p>
            <a:pPr marL="285750" indent="-285750">
              <a:buFont typeface="Arial" panose="020B0604020202020204" pitchFamily="34" charset="0"/>
              <a:buChar char="•"/>
            </a:pPr>
            <a:r>
              <a:rPr lang="el-GR" sz="2800" b="1" dirty="0" smtClean="0">
                <a:solidFill>
                  <a:srgbClr val="0070C0"/>
                </a:solidFill>
                <a:effectLst>
                  <a:outerShdw blurRad="38100" dist="38100" dir="2700000" algn="tl">
                    <a:srgbClr val="000000">
                      <a:alpha val="43137"/>
                    </a:srgbClr>
                  </a:outerShdw>
                </a:effectLst>
              </a:rPr>
              <a:t>Σε </a:t>
            </a:r>
            <a:r>
              <a:rPr lang="el-GR" sz="2800" b="1" dirty="0">
                <a:solidFill>
                  <a:srgbClr val="0070C0"/>
                </a:solidFill>
                <a:effectLst>
                  <a:outerShdw blurRad="38100" dist="38100" dir="2700000" algn="tl">
                    <a:srgbClr val="000000">
                      <a:alpha val="43137"/>
                    </a:srgbClr>
                  </a:outerShdw>
                </a:effectLst>
              </a:rPr>
              <a:t>περίπτωση αδιαθεσίας μέλους του πληρώματος, μετά την έναρξη του αγώνα, τότε ισχύουν οι οδηγίες της WS, που υπάρχουν στο υγειονομικό πρωτόκολλο αγώνων σε μορφή </a:t>
            </a:r>
            <a:r>
              <a:rPr lang="el-GR" sz="2800" b="1" dirty="0" err="1">
                <a:solidFill>
                  <a:srgbClr val="0070C0"/>
                </a:solidFill>
                <a:effectLst>
                  <a:outerShdw blurRad="38100" dist="38100" dir="2700000" algn="tl">
                    <a:srgbClr val="000000">
                      <a:alpha val="43137"/>
                    </a:srgbClr>
                  </a:outerShdw>
                </a:effectLst>
              </a:rPr>
              <a:t>power</a:t>
            </a:r>
            <a:r>
              <a:rPr lang="el-GR" sz="2800" b="1" dirty="0">
                <a:solidFill>
                  <a:srgbClr val="0070C0"/>
                </a:solidFill>
                <a:effectLst>
                  <a:outerShdw blurRad="38100" dist="38100" dir="2700000" algn="tl">
                    <a:srgbClr val="000000">
                      <a:alpha val="43137"/>
                    </a:srgbClr>
                  </a:outerShdw>
                </a:effectLst>
              </a:rPr>
              <a:t> </a:t>
            </a:r>
            <a:r>
              <a:rPr lang="el-GR" sz="2800" b="1" dirty="0" err="1">
                <a:solidFill>
                  <a:srgbClr val="0070C0"/>
                </a:solidFill>
                <a:effectLst>
                  <a:outerShdw blurRad="38100" dist="38100" dir="2700000" algn="tl">
                    <a:srgbClr val="000000">
                      <a:alpha val="43137"/>
                    </a:srgbClr>
                  </a:outerShdw>
                </a:effectLst>
              </a:rPr>
              <a:t>point</a:t>
            </a:r>
            <a:r>
              <a:rPr lang="el-GR" sz="2800" b="1" dirty="0">
                <a:solidFill>
                  <a:srgbClr val="0070C0"/>
                </a:solidFill>
                <a:effectLst>
                  <a:outerShdw blurRad="38100" dist="38100" dir="2700000" algn="tl">
                    <a:srgbClr val="000000">
                      <a:alpha val="43137"/>
                    </a:srgbClr>
                  </a:outerShdw>
                </a:effectLst>
              </a:rPr>
              <a:t> στην ιστοσελίδα της ΕΙΟ – ( Διαχείριση υπόπτου περιστατικού στο σκάφος – απομόνωση –καραντίνα) </a:t>
            </a:r>
            <a:endParaRPr lang="el-GR" sz="2800" b="1" dirty="0" smtClean="0">
              <a:solidFill>
                <a:srgbClr val="0070C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l-GR" sz="28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Για την Επιτροπή Αγώνων, την Επιτροπή Ενστάσεων και την Τεχνική Επιτροπή ισχύουν οι υγειονομικές οδηγίες με έμφαση στη σχολαστική τήρηση του ΧΑΜ ( Χέρια – Απόσταση – Μάσκες).</a:t>
            </a:r>
          </a:p>
          <a:p>
            <a:pPr lvl="0" algn="just">
              <a:buFont typeface="Arial" pitchFamily="34" charset="0"/>
              <a:buChar char="•"/>
            </a:pPr>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algn="just" rtl="0"/>
            <a:endParaRPr lang="el-GR" sz="1400" dirty="0">
              <a:latin typeface="Calibri Light" panose="020F0302020204030204" pitchFamily="34" charset="0"/>
              <a:cs typeface="Calibri Light" panose="020F0302020204030204"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fld id="{19B51A1E-902D-48AF-9020-955120F399B6}" type="slidenum">
              <a:rPr lang="el-GR" smtClean="0">
                <a:solidFill>
                  <a:srgbClr val="FFFFFF"/>
                </a:solidFill>
              </a:rPr>
              <a:pPr/>
              <a:t>52</a:t>
            </a:fld>
            <a:endParaRPr lang="el-GR" dirty="0">
              <a:solidFill>
                <a:srgbClr val="FFFFFF"/>
              </a:solidFill>
            </a:endParaRPr>
          </a:p>
        </p:txBody>
      </p:sp>
    </p:spTree>
    <p:extLst>
      <p:ext uri="{BB962C8B-B14F-4D97-AF65-F5344CB8AC3E}">
        <p14:creationId xmlns:p14="http://schemas.microsoft.com/office/powerpoint/2010/main" val="24231187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267129-D582-495A-8F4B-6B9075899DD6}"/>
              </a:ext>
            </a:extLst>
          </p:cNvPr>
          <p:cNvSpPr>
            <a:spLocks noGrp="1"/>
          </p:cNvSpPr>
          <p:nvPr>
            <p:ph type="title"/>
          </p:nvPr>
        </p:nvSpPr>
        <p:spPr/>
        <p:txBody>
          <a:bodyPr rtlCol="0"/>
          <a:lstStyle/>
          <a:p>
            <a:pPr algn="ctr" rtl="0"/>
            <a:r>
              <a:rPr lang="el-GR" b="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ΤΟ   ΥΓΕΙΟΝΟΜΙΚΟ   ΠΡΩΤΟΚΟΛΛΟ   ΒΑΣΙΣΤΗΚΕ:</a:t>
            </a:r>
            <a:endParaRPr lang="el-GR" b="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3" name="Θέση κειμένου 2">
            <a:extLst>
              <a:ext uri="{FF2B5EF4-FFF2-40B4-BE49-F238E27FC236}">
                <a16:creationId xmlns:a16="http://schemas.microsoft.com/office/drawing/2014/main" id="{F204AFD2-303D-4B48-AA3E-C96B74D8127A}"/>
              </a:ext>
            </a:extLst>
          </p:cNvPr>
          <p:cNvSpPr>
            <a:spLocks noGrp="1"/>
          </p:cNvSpPr>
          <p:nvPr>
            <p:ph type="body" sz="quarter" idx="32"/>
          </p:nvPr>
        </p:nvSpPr>
        <p:spPr>
          <a:xfrm>
            <a:off x="205742" y="994936"/>
            <a:ext cx="8881109" cy="5549555"/>
          </a:xfrm>
          <a:solidFill>
            <a:schemeClr val="accent5">
              <a:lumMod val="50000"/>
              <a:lumOff val="50000"/>
            </a:schemeClr>
          </a:solidFill>
        </p:spPr>
        <p:txBody>
          <a:bodyPr rtlCol="0"/>
          <a:lstStyle/>
          <a:p>
            <a:pPr marL="342900" indent="-342900">
              <a:buFont typeface="+mj-lt"/>
              <a:buAutoNum type="arabicPeriod"/>
            </a:pP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WORLD SAILING: Coronavirus (COVID-19)World Sailing Guidance for Event Organizers for the Protection of the Health of Sailing Communities Version </a:t>
            </a: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2.3</a:t>
            </a: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 </a:t>
            </a: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02</a:t>
            </a: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Ma</a:t>
            </a:r>
            <a:r>
              <a:rPr lang="en-US"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y</a:t>
            </a: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2020 (NN_MD)</a:t>
            </a:r>
          </a:p>
          <a:p>
            <a:pPr marL="342900" indent="-342900">
              <a:buFont typeface="+mj-lt"/>
              <a:buAutoNum type="arabicPeriod"/>
            </a:pPr>
            <a:endPar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342900" indent="-342900">
              <a:buFont typeface="+mj-lt"/>
              <a:buAutoNum type="arabicPeriod"/>
            </a:pP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WORLD HEALTH ORGANIZATION : </a:t>
            </a:r>
            <a:r>
              <a:rPr lang="en-US" sz="16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How to use WHO risk assessment and mitigation checklist for Mass Gatherings in the context of COVID-19 Interim guidance 20 March 2020</a:t>
            </a:r>
          </a:p>
          <a:p>
            <a:pPr marL="342900" indent="-342900">
              <a:buFont typeface="+mj-lt"/>
              <a:buAutoNum type="arabicPeriod"/>
            </a:pPr>
            <a:endParaRPr lang="en-US" sz="16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342900" lvl="0" indent="-342900">
              <a:buFont typeface="+mj-lt"/>
              <a:buAutoNum type="arabicPeriod"/>
            </a:pPr>
            <a:r>
              <a:rPr lang="en-US" b="1" dirty="0">
                <a:solidFill>
                  <a:srgbClr val="FFFFFF"/>
                </a:solidFill>
                <a:effectLst>
                  <a:outerShdw blurRad="38100" dist="38100" dir="2700000" algn="tl">
                    <a:srgbClr val="000000">
                      <a:alpha val="43137"/>
                    </a:srgbClr>
                  </a:outerShdw>
                </a:effectLst>
                <a:latin typeface="Calibri Light" pitchFamily="34" charset="0"/>
                <a:cs typeface="Calibri Light" pitchFamily="34" charset="0"/>
              </a:rPr>
              <a:t>WORLD HEALTH ORGANIZATION : </a:t>
            </a:r>
            <a:r>
              <a:rPr lang="en-GB" b="1" dirty="0" smtClean="0">
                <a:solidFill>
                  <a:srgbClr val="FFFFFF"/>
                </a:solidFill>
                <a:effectLst>
                  <a:outerShdw blurRad="38100" dist="38100" dir="2700000" algn="tl">
                    <a:srgbClr val="000000">
                      <a:alpha val="43137"/>
                    </a:srgbClr>
                  </a:outerShdw>
                </a:effectLst>
                <a:latin typeface="Calibri Light" panose="020F0302020204030204" pitchFamily="34" charset="0"/>
                <a:ea typeface="Calibri"/>
                <a:cs typeface="Calibri Light" panose="020F0302020204030204" pitchFamily="34" charset="0"/>
              </a:rPr>
              <a:t>COVID </a:t>
            </a:r>
            <a:r>
              <a:rPr lang="en-GB" b="1" dirty="0">
                <a:solidFill>
                  <a:srgbClr val="FFFFFF"/>
                </a:solidFill>
                <a:effectLst>
                  <a:outerShdw blurRad="38100" dist="38100" dir="2700000" algn="tl">
                    <a:srgbClr val="000000">
                      <a:alpha val="43137"/>
                    </a:srgbClr>
                  </a:outerShdw>
                </a:effectLst>
                <a:latin typeface="Calibri Light" panose="020F0302020204030204" pitchFamily="34" charset="0"/>
                <a:ea typeface="Calibri"/>
                <a:cs typeface="Calibri Light" panose="020F0302020204030204" pitchFamily="34" charset="0"/>
              </a:rPr>
              <a:t>19 Decision Tree </a:t>
            </a:r>
            <a:endParaRPr lang="en-US" b="1" dirty="0">
              <a:solidFill>
                <a:srgbClr val="FFFFFF"/>
              </a:solidFill>
              <a:effectLst>
                <a:outerShdw blurRad="38100" dist="38100" dir="2700000" algn="tl">
                  <a:srgbClr val="000000">
                    <a:alpha val="43137"/>
                  </a:srgbClr>
                </a:outerShdw>
              </a:effectLst>
              <a:latin typeface="Calibri Light" pitchFamily="34" charset="0"/>
              <a:cs typeface="Calibri Light" pitchFamily="34" charset="0"/>
            </a:endParaRPr>
          </a:p>
          <a:p>
            <a:pPr marL="342900" indent="-342900">
              <a:buFont typeface="+mj-lt"/>
              <a:buAutoNum type="arabicPeriod"/>
            </a:pPr>
            <a:endParaRPr lang="en-US" sz="16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342900" indent="-342900" algn="just">
              <a:buFont typeface="+mj-lt"/>
              <a:buAutoNum type="arabicPeriod"/>
            </a:pPr>
            <a:r>
              <a:rPr lang="en-US" sz="16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ILO: </a:t>
            </a: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Prevention and Mitigation of COVID-19 at Work  ACTION CHECKLIST  Date: 09/04/2020</a:t>
            </a:r>
          </a:p>
          <a:p>
            <a:pPr marL="342900" indent="-342900" algn="just">
              <a:buFont typeface="+mj-lt"/>
              <a:buAutoNum type="arabicPeriod"/>
            </a:pPr>
            <a:endPar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342900" indent="-342900" algn="just" rtl="0">
              <a:buFont typeface="+mj-lt"/>
              <a:buAutoNum type="arabicPeriod"/>
            </a:pP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ΕΟΔΥ </a:t>
            </a: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a:t>
            </a: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Οδηγίες  Εθνικής Υγειονομικής Επιτροπής για την αντιμετώπιση του </a:t>
            </a: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Covid-19</a:t>
            </a:r>
          </a:p>
          <a:p>
            <a:pPr marL="342900" indent="-342900" algn="just" rtl="0">
              <a:buFont typeface="+mj-lt"/>
              <a:buAutoNum type="arabicPeriod"/>
            </a:pPr>
            <a:endParaRPr lang="el-GR" sz="16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457200" indent="-457200">
              <a:buFont typeface="+mj-lt"/>
              <a:buAutoNum type="arabicPeriod"/>
            </a:pP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Εγκύκλιος Υπουργείου Υγείας  </a:t>
            </a:r>
            <a:r>
              <a:rPr lang="el-GR" b="1" dirty="0" err="1"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Διευθ</a:t>
            </a: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/ση  Δημόσιας Υγείας </a:t>
            </a:r>
            <a:r>
              <a:rPr lang="el-GR" b="1" dirty="0" smtClean="0">
                <a:solidFill>
                  <a:schemeClr val="bg1"/>
                </a:solidFill>
                <a:latin typeface="Calibri Light" pitchFamily="34" charset="0"/>
                <a:cs typeface="Calibri Light" pitchFamily="34" charset="0"/>
              </a:rPr>
              <a:t>Δ1γ/Γ.Π/οικ 1995</a:t>
            </a:r>
            <a:r>
              <a:rPr lang="en-US" b="1" dirty="0" smtClean="0">
                <a:solidFill>
                  <a:schemeClr val="bg1"/>
                </a:solidFill>
                <a:latin typeface="Calibri Light" pitchFamily="34" charset="0"/>
                <a:cs typeface="Calibri Light" pitchFamily="34" charset="0"/>
              </a:rPr>
              <a:t>4/20/3/2020</a:t>
            </a:r>
            <a:r>
              <a:rPr lang="el-GR" b="1" dirty="0" smtClean="0">
                <a:solidFill>
                  <a:schemeClr val="bg1"/>
                </a:solidFill>
                <a:latin typeface="Calibri Light" pitchFamily="34" charset="0"/>
                <a:cs typeface="Calibri Light" pitchFamily="34" charset="0"/>
              </a:rPr>
              <a:t> :</a:t>
            </a:r>
            <a:r>
              <a:rPr lang="en-US" b="1" dirty="0" smtClean="0">
                <a:solidFill>
                  <a:schemeClr val="bg1"/>
                </a:solidFill>
                <a:latin typeface="Calibri Light" pitchFamily="34" charset="0"/>
                <a:cs typeface="Calibri Light" pitchFamily="34" charset="0"/>
              </a:rPr>
              <a:t> </a:t>
            </a: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Μέτρα καθαρισμού και απολύμανσης σε χώρους και επιφάνειες κατά την εξέλιξη της πανδημίας του SARS-CoV-2</a:t>
            </a:r>
            <a:r>
              <a:rPr lang="el-GR" b="1" dirty="0" smtClean="0"/>
              <a:t>	</a:t>
            </a:r>
          </a:p>
          <a:p>
            <a:pPr marL="457200" indent="-457200">
              <a:buFont typeface="+mj-lt"/>
              <a:buAutoNum type="arabicPeriod"/>
            </a:pPr>
            <a:endParaRPr lang="el-GR" sz="2000" b="1" dirty="0" smtClean="0">
              <a:solidFill>
                <a:schemeClr val="bg1"/>
              </a:solidFill>
              <a:latin typeface="Calibri Light" pitchFamily="34" charset="0"/>
              <a:cs typeface="Calibri Light" pitchFamily="34" charset="0"/>
            </a:endParaRPr>
          </a:p>
          <a:p>
            <a:pPr marL="342900" indent="-342900" algn="just">
              <a:buFont typeface="+mj-lt"/>
              <a:buAutoNum type="arabicPeriod"/>
            </a:pPr>
            <a:r>
              <a:rPr lang="el-GR" sz="20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Οδηγίες ΓΓΑ</a:t>
            </a:r>
            <a:r>
              <a:rPr lang="el-GR" sz="20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r>
              <a:rPr lang="el-GR" sz="1200" b="1" dirty="0" err="1">
                <a:solidFill>
                  <a:schemeClr val="bg1"/>
                </a:solidFill>
                <a:effectLst>
                  <a:outerShdw blurRad="38100" dist="38100" dir="2700000" algn="tl">
                    <a:srgbClr val="000000">
                      <a:alpha val="43137"/>
                    </a:srgbClr>
                  </a:outerShdw>
                </a:effectLst>
                <a:latin typeface="Calibri Light" pitchFamily="34" charset="0"/>
                <a:cs typeface="Calibri Light" pitchFamily="34" charset="0"/>
              </a:rPr>
              <a:t>Ημ</a:t>
            </a:r>
            <a:r>
              <a:rPr lang="el-GR" sz="12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a:t>
            </a:r>
            <a:r>
              <a:rPr lang="el-GR" sz="1200" b="1" dirty="0" err="1">
                <a:solidFill>
                  <a:schemeClr val="bg1"/>
                </a:solidFill>
                <a:effectLst>
                  <a:outerShdw blurRad="38100" dist="38100" dir="2700000" algn="tl">
                    <a:srgbClr val="000000">
                      <a:alpha val="43137"/>
                    </a:srgbClr>
                  </a:outerShdw>
                </a:effectLst>
                <a:latin typeface="Calibri Light" pitchFamily="34" charset="0"/>
                <a:cs typeface="Calibri Light" pitchFamily="34" charset="0"/>
              </a:rPr>
              <a:t>νία</a:t>
            </a:r>
            <a:r>
              <a:rPr lang="el-GR" sz="12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r>
              <a:rPr lang="el-GR" sz="12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04/05/2020Α</a:t>
            </a:r>
            <a:r>
              <a:rPr lang="el-GR" sz="12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Π.: ΥΠΠΟΑ/ΓΔΟΑ/ΔΥΑ/197012/5951/1454:«</a:t>
            </a:r>
            <a:r>
              <a:rPr lang="el-GR" sz="16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ΟΔΗΓΙΕΣ ΑΣΦΑΛΟΥΣ ΑΣΚΗΣΗΣ ΣΕ ΟΡΓΑΝΩΜΕΝΟΥΣ ΑΘΛΗΤΙΚΟΥΣ ΧΩΡΟΥΣ» </a:t>
            </a:r>
            <a:endParaRPr lang="el-GR" sz="28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algn="just" rtl="0"/>
            <a:endParaRPr lang="el-GR" b="1" dirty="0" smtClean="0"/>
          </a:p>
          <a:p>
            <a:pPr marL="342900" indent="-342900" algn="just" rtl="0">
              <a:buFont typeface="+mj-lt"/>
              <a:buAutoNum type="arabicPeriod"/>
            </a:pPr>
            <a:endParaRPr lang="el-GR" dirty="0"/>
          </a:p>
        </p:txBody>
      </p:sp>
      <p:sp>
        <p:nvSpPr>
          <p:cNvPr id="6" name="Θέση αριθμού διαφάνειας 5">
            <a:extLst>
              <a:ext uri="{FF2B5EF4-FFF2-40B4-BE49-F238E27FC236}">
                <a16:creationId xmlns:a16="http://schemas.microsoft.com/office/drawing/2014/main" id="{4B379698-AB4C-493D-BF95-F5781FDF2AC5}"/>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53</a:t>
            </a:fld>
            <a:endParaRPr lang="el-GR" dirty="0"/>
          </a:p>
        </p:txBody>
      </p:sp>
    </p:spTree>
    <p:extLst>
      <p:ext uri="{BB962C8B-B14F-4D97-AF65-F5344CB8AC3E}">
        <p14:creationId xmlns:p14="http://schemas.microsoft.com/office/powerpoint/2010/main" val="10442964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506312" y="424546"/>
            <a:ext cx="7095581" cy="920931"/>
          </a:xfrm>
          <a:solidFill>
            <a:schemeClr val="bg1"/>
          </a:solidFill>
        </p:spPr>
        <p:txBody>
          <a:bodyPr rtlCol="0"/>
          <a:lstStyle/>
          <a:p>
            <a:pPr lvl="0"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8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ΕΠΙΛΟΓΟΣ</a:t>
            </a:r>
            <a:r>
              <a:rPr lang="el-GR" sz="115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115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502229"/>
            <a:ext cx="9144001" cy="5721532"/>
          </a:xfrm>
          <a:solidFill>
            <a:srgbClr val="0070C0">
              <a:alpha val="80000"/>
            </a:srgbClr>
          </a:solidFill>
        </p:spPr>
        <p:txBody>
          <a:bodyPr rtlCol="0"/>
          <a:lstStyle/>
          <a:p>
            <a:pPr lvl="0" algn="just"/>
            <a:r>
              <a:rPr lang="el-GR" sz="3600" dirty="0" smtClean="0">
                <a:effectLst>
                  <a:outerShdw blurRad="38100" dist="38100" dir="2700000" algn="tl">
                    <a:srgbClr val="000000">
                      <a:alpha val="43137"/>
                    </a:srgbClr>
                  </a:outerShdw>
                </a:effectLst>
                <a:latin typeface="Calibri Light" pitchFamily="34" charset="0"/>
                <a:cs typeface="Calibri Light" pitchFamily="34" charset="0"/>
              </a:rPr>
              <a:t>                Με βάση την ερευνητική εργασία του Πολυτεχνείου του Τορίνο, η Ιστιοπλοΐα είναι ασφαλέστατο άθλημα (</a:t>
            </a:r>
            <a:r>
              <a:rPr lang="el-GR" sz="3600" dirty="0" err="1" smtClean="0">
                <a:effectLst>
                  <a:outerShdw blurRad="38100" dist="38100" dir="2700000" algn="tl">
                    <a:srgbClr val="000000">
                      <a:alpha val="43137"/>
                    </a:srgbClr>
                  </a:outerShdw>
                </a:effectLst>
                <a:latin typeface="Calibri Light" pitchFamily="34" charset="0"/>
                <a:cs typeface="Calibri Light" pitchFamily="34" charset="0"/>
              </a:rPr>
              <a:t>κατηγ.0</a:t>
            </a: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a:t>
            </a:r>
          </a:p>
          <a:p>
            <a:pPr lvl="0" algn="just"/>
            <a:r>
              <a:rPr lang="el-GR" sz="3600" dirty="0" smtClean="0">
                <a:effectLst>
                  <a:outerShdw blurRad="38100" dist="38100" dir="2700000" algn="tl">
                    <a:srgbClr val="000000">
                      <a:alpha val="43137"/>
                    </a:srgbClr>
                  </a:outerShdw>
                </a:effectLst>
                <a:latin typeface="Calibri Light" pitchFamily="34" charset="0"/>
                <a:cs typeface="Calibri Light" pitchFamily="34" charset="0"/>
              </a:rPr>
              <a:t>Το παραπάνω πρωτόκολλο είναι οδηγίες που αν τις τηρήσουμε, θα μπορέσουμε με ασφάλεια να γυρίσουμε σταδιακά στη γνώριμη μας πραγματικότητα.</a:t>
            </a:r>
          </a:p>
          <a:p>
            <a:pPr lvl="0" algn="just"/>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Θυμόμαστε: </a:t>
            </a:r>
          </a:p>
          <a:p>
            <a:pPr lvl="0" algn="just"/>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54</a:t>
            </a:fld>
            <a:endParaRPr lang="el-GR" dirty="0"/>
          </a:p>
        </p:txBody>
      </p:sp>
    </p:spTree>
    <p:extLst>
      <p:ext uri="{BB962C8B-B14F-4D97-AF65-F5344CB8AC3E}">
        <p14:creationId xmlns:p14="http://schemas.microsoft.com/office/powerpoint/2010/main" val="6356450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728663" y="432710"/>
            <a:ext cx="7095581" cy="920931"/>
          </a:xfrm>
          <a:solidFill>
            <a:schemeClr val="bg1"/>
          </a:solidFill>
        </p:spPr>
        <p:txBody>
          <a:bodyPr rtlCol="0"/>
          <a:lstStyle/>
          <a:p>
            <a:pPr lvl="0"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8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ΕΠΙΛΟΓΟΣ</a:t>
            </a:r>
            <a:r>
              <a:rPr lang="el-GR" sz="115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115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1" y="1502229"/>
            <a:ext cx="9144001" cy="5721532"/>
          </a:xfrm>
          <a:solidFill>
            <a:srgbClr val="0070C0">
              <a:alpha val="80000"/>
            </a:srgbClr>
          </a:solidFill>
        </p:spPr>
        <p:txBody>
          <a:bodyPr rtlCol="0"/>
          <a:lstStyle/>
          <a:p>
            <a:pPr lvl="0" algn="just"/>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55</a:t>
            </a:fld>
            <a:endParaRPr lang="el-G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990"/>
          <a:stretch/>
        </p:blipFill>
        <p:spPr bwMode="auto">
          <a:xfrm>
            <a:off x="5517016" y="2143924"/>
            <a:ext cx="2963636" cy="345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143924"/>
            <a:ext cx="5259840" cy="345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9147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Θέση εικόνας 31" descr="χειροκρότημα">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4" name="Τίτλος 13">
            <a:extLst>
              <a:ext uri="{FF2B5EF4-FFF2-40B4-BE49-F238E27FC236}">
                <a16:creationId xmlns:a16="http://schemas.microsoft.com/office/drawing/2014/main" id="{6C38D7A9-9299-4108-BB08-026F4B9CAE7B}"/>
              </a:ext>
            </a:extLst>
          </p:cNvPr>
          <p:cNvSpPr>
            <a:spLocks noGrp="1"/>
          </p:cNvSpPr>
          <p:nvPr>
            <p:ph type="ctrTitle"/>
          </p:nvPr>
        </p:nvSpPr>
        <p:spPr>
          <a:xfrm>
            <a:off x="3419872" y="2798354"/>
            <a:ext cx="5724128" cy="1206710"/>
          </a:xfrm>
        </p:spPr>
        <p:txBody>
          <a:bodyPr rtlCol="0"/>
          <a:lstStyle/>
          <a:p>
            <a:pPr algn="ctr" rtl="0"/>
            <a:r>
              <a:rPr lang="el-GR" sz="7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Ευχαριστούμε</a:t>
            </a:r>
          </a:p>
        </p:txBody>
      </p:sp>
      <p:sp>
        <p:nvSpPr>
          <p:cNvPr id="12" name="Θέση αριθμού διαφάνειας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el-GR" smtClean="0"/>
              <a:pPr rtl="0"/>
              <a:t>56</a:t>
            </a:fld>
            <a:endParaRPr lang="el-GR" dirty="0"/>
          </a:p>
        </p:txBody>
      </p:sp>
      <p:pic>
        <p:nvPicPr>
          <p:cNvPr id="18" name="17 - Εικόνα" descr="Click Here">
            <a:hlinkClick r:id="rId4"/>
          </p:cNvPr>
          <p:cNvPicPr/>
          <p:nvPr/>
        </p:nvPicPr>
        <p:blipFill>
          <a:blip r:embed="rId5" cstate="print"/>
          <a:srcRect/>
          <a:stretch>
            <a:fillRect/>
          </a:stretch>
        </p:blipFill>
        <p:spPr bwMode="auto">
          <a:xfrm>
            <a:off x="7308304" y="457202"/>
            <a:ext cx="1420951" cy="1580607"/>
          </a:xfrm>
          <a:prstGeom prst="rect">
            <a:avLst/>
          </a:prstGeom>
          <a:noFill/>
          <a:ln w="9525">
            <a:noFill/>
            <a:miter lim="800000"/>
            <a:headEnd/>
            <a:tailEnd/>
          </a:ln>
        </p:spPr>
      </p:pic>
      <p:sp>
        <p:nvSpPr>
          <p:cNvPr id="19" name="Υπότιτλος 3">
            <a:extLst>
              <a:ext uri="{FF2B5EF4-FFF2-40B4-BE49-F238E27FC236}">
                <a16:creationId xmlns:a16="http://schemas.microsoft.com/office/drawing/2014/main" id="{4772945D-CA91-4CFE-8EB7-941C7618C994}"/>
              </a:ext>
            </a:extLst>
          </p:cNvPr>
          <p:cNvSpPr txBox="1">
            <a:spLocks/>
          </p:cNvSpPr>
          <p:nvPr/>
        </p:nvSpPr>
        <p:spPr>
          <a:xfrm>
            <a:off x="5995852" y="4885508"/>
            <a:ext cx="3148148" cy="775739"/>
          </a:xfrm>
          <a:prstGeom prst="rect">
            <a:avLst/>
          </a:prstGeom>
          <a:solidFill>
            <a:schemeClr val="accent5">
              <a:lumMod val="50000"/>
              <a:lumOff val="50000"/>
              <a:alpha val="80000"/>
            </a:schemeClr>
          </a:solidFill>
        </p:spPr>
        <p:txBody>
          <a:bodyPr rtlCol="0"/>
          <a:lstStyle/>
          <a:p>
            <a:pPr marL="266700" marR="0" lvl="0" indent="-266700" algn="ctr" defTabSz="914400" rtl="0" eaLnBrk="1" fontAlgn="auto" latinLnBrk="0" hangingPunct="1">
              <a:lnSpc>
                <a:spcPct val="90000"/>
              </a:lnSpc>
              <a:spcBef>
                <a:spcPts val="1000"/>
              </a:spcBef>
              <a:spcAft>
                <a:spcPts val="0"/>
              </a:spcAft>
              <a:buClrTx/>
              <a:buSzTx/>
              <a:tabLst/>
              <a:defRPr/>
            </a:pPr>
            <a:r>
              <a:rPr kumimoji="0" lang="el-GR"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Light" pitchFamily="34" charset="0"/>
                <a:ea typeface="+mn-ea"/>
                <a:cs typeface="Calibri Light" pitchFamily="34" charset="0"/>
              </a:rPr>
              <a:t>ΥΓΕΙΟΝΟΜΙΚΗ ΕΠΙΤΡΟΠΗ ΕΙΟ</a:t>
            </a:r>
            <a:endParaRPr kumimoji="0" lang="el-GR"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Light" pitchFamily="34" charset="0"/>
              <a:ea typeface="+mn-ea"/>
              <a:cs typeface="Calibri Light" pitchFamily="34" charset="0"/>
            </a:endParaRPr>
          </a:p>
        </p:txBody>
      </p:sp>
    </p:spTree>
    <p:extLst>
      <p:ext uri="{BB962C8B-B14F-4D97-AF65-F5344CB8AC3E}">
        <p14:creationId xmlns:p14="http://schemas.microsoft.com/office/powerpoint/2010/main" val="1937645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6</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40962" name="Πλαίσιο κειμένου 2"/>
          <p:cNvSpPr txBox="1">
            <a:spLocks noGrp="1" noChangeArrowheads="1"/>
          </p:cNvSpPr>
          <p:nvPr>
            <p:ph type="title"/>
          </p:nvPr>
        </p:nvSpPr>
        <p:spPr bwMode="auto">
          <a:xfrm>
            <a:off x="146449" y="169866"/>
            <a:ext cx="8997553" cy="784225"/>
          </a:xfrm>
          <a:prstGeom prst="rect">
            <a:avLst/>
          </a:prstGeom>
          <a:solidFill>
            <a:schemeClr val="accent5">
              <a:lumMod val="50000"/>
              <a:lumOff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40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Light" pitchFamily="34" charset="0"/>
                <a:cs typeface="Calibri Light" pitchFamily="34" charset="0"/>
              </a:rPr>
              <a:t>ΠΛΥΣΙΜΟ  ΧΕΡΙΩΝ  ΜΕ  ΣΑΠΟΥΝΙ   ΚΑΙ   ΝΕΡΟ</a:t>
            </a:r>
            <a:endParaRPr kumimoji="0" lang="el-GR" sz="4000" b="0"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pic>
        <p:nvPicPr>
          <p:cNvPr id="10" name="9 - Θέση περιεχομένου" descr="https://eody.gov.gr/wp-content/uploads/2020/03/yx-koino-1.png">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21278" y="992780"/>
            <a:ext cx="8425543" cy="5865223"/>
          </a:xfrm>
          <a:prstGeom prst="rect">
            <a:avLst/>
          </a:prstGeom>
          <a:noFill/>
          <a:ln>
            <a:noFill/>
          </a:ln>
        </p:spPr>
      </p:pic>
    </p:spTree>
    <p:extLst>
      <p:ext uri="{BB962C8B-B14F-4D97-AF65-F5344CB8AC3E}">
        <p14:creationId xmlns:p14="http://schemas.microsoft.com/office/powerpoint/2010/main" val="2517434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9" y="169817"/>
            <a:ext cx="8997043"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7</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Πλαίσιο κειμένου 2"/>
          <p:cNvSpPr txBox="1">
            <a:spLocks noChangeArrowheads="1"/>
          </p:cNvSpPr>
          <p:nvPr/>
        </p:nvSpPr>
        <p:spPr bwMode="auto">
          <a:xfrm>
            <a:off x="146449" y="169866"/>
            <a:ext cx="8997553" cy="784225"/>
          </a:xfrm>
          <a:prstGeom prst="rect">
            <a:avLst/>
          </a:prstGeom>
          <a:solidFill>
            <a:schemeClr val="accent5">
              <a:lumMod val="50000"/>
              <a:lumOff val="50000"/>
            </a:schemeClr>
          </a:solidFill>
          <a:ln w="9525">
            <a:solidFill>
              <a:srgbClr val="000000"/>
            </a:solidFill>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lang="el-GR" sz="4000" b="1" spc="-150" dirty="0" smtClean="0">
                <a:solidFill>
                  <a:schemeClr val="bg1"/>
                </a:solidFill>
                <a:effectLst>
                  <a:outerShdw blurRad="38100" dist="38100" dir="2700000" algn="tl">
                    <a:srgbClr val="000000">
                      <a:alpha val="43137"/>
                    </a:srgbClr>
                  </a:outerShdw>
                </a:effectLst>
                <a:latin typeface="Calibri Light" pitchFamily="34" charset="0"/>
                <a:ea typeface="+mj-ea"/>
                <a:cs typeface="Calibri Light" pitchFamily="34" charset="0"/>
              </a:rPr>
              <a:t>ΕΦΑΡΜΟΓΗ     </a:t>
            </a:r>
            <a:r>
              <a:rPr kumimoji="0" lang="el-GR" sz="40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Light" pitchFamily="34" charset="0"/>
                <a:ea typeface="+mj-ea"/>
                <a:cs typeface="Calibri Light" pitchFamily="34" charset="0"/>
              </a:rPr>
              <a:t> ΑΝΤΙΣΗΠΤΙΚΟΥ</a:t>
            </a:r>
            <a:endParaRPr kumimoji="0" lang="el-GR" sz="4000" b="0"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Light" pitchFamily="34" charset="0"/>
              <a:ea typeface="+mj-ea"/>
              <a:cs typeface="Calibri Light" pitchFamily="34" charset="0"/>
            </a:endParaRPr>
          </a:p>
        </p:txBody>
      </p:sp>
      <p:pic>
        <p:nvPicPr>
          <p:cNvPr id="13" name="12 - Θέση περιεχομένου" descr="https://eody.gov.gr/wp-content/uploads/2020/03/yx-koino-2.png">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23851" y="1136469"/>
            <a:ext cx="8091896" cy="4572000"/>
          </a:xfrm>
          <a:prstGeom prst="rect">
            <a:avLst/>
          </a:prstGeom>
          <a:noFill/>
          <a:ln>
            <a:noFill/>
          </a:ln>
        </p:spPr>
      </p:pic>
    </p:spTree>
    <p:extLst>
      <p:ext uri="{BB962C8B-B14F-4D97-AF65-F5344CB8AC3E}">
        <p14:creationId xmlns:p14="http://schemas.microsoft.com/office/powerpoint/2010/main" val="3287370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9" y="404948"/>
            <a:ext cx="8997043"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r>
              <a:rPr lang="el-GR" sz="54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4" name="Θέση κειμένου 3">
            <a:extLst>
              <a:ext uri="{FF2B5EF4-FFF2-40B4-BE49-F238E27FC236}">
                <a16:creationId xmlns:a16="http://schemas.microsoft.com/office/drawing/2014/main" id="{6AB259A0-0017-492F-A0DC-4B70C7052AE0}"/>
              </a:ext>
            </a:extLst>
          </p:cNvPr>
          <p:cNvSpPr>
            <a:spLocks noGrp="1"/>
          </p:cNvSpPr>
          <p:nvPr>
            <p:ph type="body" idx="1"/>
          </p:nvPr>
        </p:nvSpPr>
        <p:spPr>
          <a:xfrm>
            <a:off x="245623" y="1593848"/>
            <a:ext cx="4104000" cy="360000"/>
          </a:xfrm>
        </p:spPr>
        <p:txBody>
          <a:bodyPr rtlCol="0"/>
          <a:lstStyle/>
          <a:p>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Αποστάσεις ασφαλείας</a:t>
            </a:r>
          </a:p>
          <a:p>
            <a:pPr lvl="0"/>
            <a:endParaRPr lang="el-GR" sz="3600" dirty="0" smtClean="0">
              <a:solidFill>
                <a:schemeClr val="tx1"/>
              </a:solidFill>
              <a:effectLst>
                <a:outerShdw blurRad="38100" dist="38100" dir="2700000" algn="tl">
                  <a:srgbClr val="000000">
                    <a:alpha val="43137"/>
                  </a:srgbClr>
                </a:outerShdw>
              </a:effectLst>
              <a:latin typeface="Calibri Light" pitchFamily="34" charset="0"/>
              <a:cs typeface="Calibri Light" pitchFamily="34" charset="0"/>
            </a:endParaRPr>
          </a:p>
          <a:p>
            <a:pPr rtl="0"/>
            <a:endParaRPr lang="el-GR" dirty="0"/>
          </a:p>
        </p:txBody>
      </p:sp>
      <p:sp>
        <p:nvSpPr>
          <p:cNvPr id="5" name="Θέση περιεχομένου 4">
            <a:extLst>
              <a:ext uri="{FF2B5EF4-FFF2-40B4-BE49-F238E27FC236}">
                <a16:creationId xmlns:a16="http://schemas.microsoft.com/office/drawing/2014/main" id="{CEEB3BAE-C0B2-447C-B8BE-96C6BD84D658}"/>
              </a:ext>
            </a:extLst>
          </p:cNvPr>
          <p:cNvSpPr>
            <a:spLocks noGrp="1"/>
          </p:cNvSpPr>
          <p:nvPr>
            <p:ph sz="half" idx="2"/>
          </p:nvPr>
        </p:nvSpPr>
        <p:spPr>
          <a:xfrm>
            <a:off x="917848" y="5445224"/>
            <a:ext cx="7308304" cy="718457"/>
          </a:xfrm>
          <a:solidFill>
            <a:srgbClr val="FF0000"/>
          </a:solidFill>
        </p:spPr>
        <p:txBody>
          <a:bodyPr rtlCol="0"/>
          <a:lstStyle/>
          <a:p>
            <a:pPr lvl="0" algn="ctr">
              <a:buNone/>
            </a:pPr>
            <a:r>
              <a:rPr lang="el-GR" sz="3200" b="1" dirty="0" smtClean="0"/>
              <a:t> </a:t>
            </a:r>
            <a:r>
              <a:rPr lang="el-GR" sz="48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2</a:t>
            </a:r>
            <a:r>
              <a:rPr lang="en-US" sz="48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m</a:t>
            </a:r>
            <a:r>
              <a:rPr lang="el-GR" sz="48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κατ’ ελάχιστο στη στεριά</a:t>
            </a:r>
            <a:r>
              <a:rPr lang="el-GR" sz="60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p>
          <a:p>
            <a:pPr algn="ctr"/>
            <a:endParaRPr lang="el-GR" sz="4000" b="1" u="sng" dirty="0" smtClean="0"/>
          </a:p>
          <a:p>
            <a:pPr algn="ctr"/>
            <a:endParaRPr lang="el-GR" sz="5400" b="1" dirty="0" smtClean="0">
              <a:effectLst>
                <a:outerShdw blurRad="38100" dist="38100" dir="2700000" algn="tl">
                  <a:srgbClr val="000000">
                    <a:alpha val="43137"/>
                  </a:srgbClr>
                </a:outerShdw>
              </a:effectLst>
              <a:latin typeface="Calibri Light" pitchFamily="34" charset="0"/>
              <a:cs typeface="Calibri Light" pitchFamily="34" charset="0"/>
            </a:endParaRPr>
          </a:p>
          <a:p>
            <a:endParaRPr lang="el-GR" sz="4000" dirty="0" smtClean="0"/>
          </a:p>
          <a:p>
            <a:pPr lvl="0"/>
            <a:endPar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8</a:t>
            </a:fld>
            <a:endParaRPr lang="el-GR" dirty="0"/>
          </a:p>
        </p:txBody>
      </p:sp>
      <p:sp>
        <p:nvSpPr>
          <p:cNvPr id="14" name="13 - Θέση κειμένου"/>
          <p:cNvSpPr>
            <a:spLocks noGrp="1"/>
          </p:cNvSpPr>
          <p:nvPr>
            <p:ph type="body" sz="quarter" idx="12"/>
          </p:nvPr>
        </p:nvSpPr>
        <p:spPr>
          <a:xfrm>
            <a:off x="4715119" y="1328027"/>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62468" name="AutoShape 4" descr="Ανακαλύπτοντας την ιστιοπλοΐα – Noam.gr"/>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2470" name="AutoShape 6" descr="Ανακαλύπτοντας την ιστιοπλοΐα – Noam.gr"/>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2472" name="Picture 8" descr="Yes!» από τον Αρκά για τη Σακελλαροπούλου - Eparxies.gr"/>
          <p:cNvPicPr>
            <a:picLocks noChangeAspect="1" noChangeArrowheads="1"/>
          </p:cNvPicPr>
          <p:nvPr/>
        </p:nvPicPr>
        <p:blipFill>
          <a:blip r:embed="rId3"/>
          <a:srcRect/>
          <a:stretch>
            <a:fillRect/>
          </a:stretch>
        </p:blipFill>
        <p:spPr bwMode="auto">
          <a:xfrm>
            <a:off x="1425420" y="2490653"/>
            <a:ext cx="2735035" cy="2042159"/>
          </a:xfrm>
          <a:prstGeom prst="rect">
            <a:avLst/>
          </a:prstGeom>
          <a:noFill/>
        </p:spPr>
      </p:pic>
      <p:pic>
        <p:nvPicPr>
          <p:cNvPr id="62474" name="Picture 10" descr="Yes!» από τον Αρκά για τη Σακελλαροπούλου - Eparxies.gr"/>
          <p:cNvPicPr>
            <a:picLocks noChangeAspect="1" noChangeArrowheads="1"/>
          </p:cNvPicPr>
          <p:nvPr/>
        </p:nvPicPr>
        <p:blipFill>
          <a:blip r:embed="rId3"/>
          <a:srcRect/>
          <a:stretch>
            <a:fillRect/>
          </a:stretch>
        </p:blipFill>
        <p:spPr bwMode="auto">
          <a:xfrm>
            <a:off x="5367951" y="2542904"/>
            <a:ext cx="2717540" cy="2029096"/>
          </a:xfrm>
          <a:prstGeom prst="rect">
            <a:avLst/>
          </a:prstGeom>
          <a:noFill/>
        </p:spPr>
      </p:pic>
      <p:sp>
        <p:nvSpPr>
          <p:cNvPr id="15" name="14 - Αριστερό-δεξιό βέλος"/>
          <p:cNvSpPr/>
          <p:nvPr/>
        </p:nvSpPr>
        <p:spPr>
          <a:xfrm>
            <a:off x="4056016" y="3291840"/>
            <a:ext cx="1313798" cy="484632"/>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9007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46959" y="404948"/>
            <a:ext cx="8997043"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r>
              <a:rPr lang="el-GR" sz="54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4572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p:spPr>
        <p:txBody>
          <a:bodyPr rtlCol="0"/>
          <a:lstStyle/>
          <a:p>
            <a:pPr rtl="0"/>
            <a:fld id="{19B51A1E-902D-48AF-9020-955120F399B6}" type="slidenum">
              <a:rPr lang="el-GR" smtClean="0"/>
              <a:pPr rtl="0"/>
              <a:t>9</a:t>
            </a:fld>
            <a:endParaRPr lang="el-GR" dirty="0"/>
          </a:p>
        </p:txBody>
      </p:sp>
      <p:sp>
        <p:nvSpPr>
          <p:cNvPr id="14" name="13 - Θέση κειμένου"/>
          <p:cNvSpPr>
            <a:spLocks noGrp="1"/>
          </p:cNvSpPr>
          <p:nvPr>
            <p:ph type="body" sz="quarter" idx="12"/>
          </p:nvPr>
        </p:nvSpPr>
        <p:spPr>
          <a:xfrm>
            <a:off x="4685728" y="1341090"/>
            <a:ext cx="4104085"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4572000" y="1287253"/>
            <a:ext cx="4572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124792" y="1484784"/>
            <a:ext cx="4447208" cy="4987056"/>
          </a:xfrm>
        </p:spPr>
        <p:txBody>
          <a:bodyPr/>
          <a:lstStyle/>
          <a:p>
            <a:pPr marL="457200" lvl="0" indent="-457200">
              <a:buFont typeface="+mj-lt"/>
              <a:buAutoNum type="arabicPeriod"/>
            </a:pPr>
            <a:r>
              <a:rPr lang="el-GR" sz="4400" dirty="0" smtClean="0">
                <a:solidFill>
                  <a:srgbClr val="00B0F0"/>
                </a:solidFill>
                <a:effectLst>
                  <a:outerShdw blurRad="38100" dist="38100" dir="2700000" algn="tl">
                    <a:srgbClr val="000000">
                      <a:alpha val="43137"/>
                    </a:srgbClr>
                  </a:outerShdw>
                </a:effectLst>
              </a:rPr>
              <a:t>στα </a:t>
            </a:r>
            <a:r>
              <a:rPr lang="el-GR" sz="4400" dirty="0">
                <a:solidFill>
                  <a:srgbClr val="00B0F0"/>
                </a:solidFill>
                <a:effectLst>
                  <a:outerShdw blurRad="38100" dist="38100" dir="2700000" algn="tl">
                    <a:srgbClr val="000000">
                      <a:alpha val="43137"/>
                    </a:srgbClr>
                  </a:outerShdw>
                </a:effectLst>
              </a:rPr>
              <a:t>σκάφη </a:t>
            </a:r>
          </a:p>
          <a:p>
            <a:pPr marL="457200" lvl="0" indent="-457200">
              <a:buFont typeface="+mj-lt"/>
              <a:buAutoNum type="arabicPeriod"/>
            </a:pPr>
            <a:r>
              <a:rPr lang="el-GR" sz="4400" dirty="0">
                <a:solidFill>
                  <a:srgbClr val="00B0F0"/>
                </a:solidFill>
                <a:effectLst>
                  <a:outerShdw blurRad="38100" dist="38100" dir="2700000" algn="tl">
                    <a:srgbClr val="000000">
                      <a:alpha val="43137"/>
                    </a:srgbClr>
                  </a:outerShdw>
                </a:effectLst>
              </a:rPr>
              <a:t>γραμματεία</a:t>
            </a:r>
          </a:p>
          <a:p>
            <a:pPr marL="457200" lvl="0" indent="-457200">
              <a:buFont typeface="+mj-lt"/>
              <a:buAutoNum type="arabicPeriod"/>
            </a:pPr>
            <a:r>
              <a:rPr lang="el-GR" sz="4400" dirty="0">
                <a:solidFill>
                  <a:srgbClr val="00B0F0"/>
                </a:solidFill>
                <a:effectLst>
                  <a:outerShdw blurRad="38100" dist="38100" dir="2700000" algn="tl">
                    <a:srgbClr val="000000">
                      <a:alpha val="43137"/>
                    </a:srgbClr>
                  </a:outerShdw>
                </a:effectLst>
              </a:rPr>
              <a:t>αποδυτήρια</a:t>
            </a:r>
          </a:p>
          <a:p>
            <a:pPr marL="457200" indent="-457200">
              <a:buFont typeface="+mj-lt"/>
              <a:buAutoNum type="arabicPeriod"/>
            </a:pPr>
            <a:r>
              <a:rPr lang="el-GR" sz="4400" dirty="0">
                <a:solidFill>
                  <a:srgbClr val="00B0F0"/>
                </a:solidFill>
                <a:effectLst>
                  <a:outerShdw blurRad="38100" dist="38100" dir="2700000" algn="tl">
                    <a:srgbClr val="000000">
                      <a:alpha val="43137"/>
                    </a:srgbClr>
                  </a:outerShdw>
                </a:effectLst>
              </a:rPr>
              <a:t>βοηθητικούς και άλλους χώρους</a:t>
            </a:r>
          </a:p>
        </p:txBody>
      </p:sp>
      <p:pic>
        <p:nvPicPr>
          <p:cNvPr id="1026" name="Picture 2" descr="Κώδικας Οδικής Κυκλοφορίας - Online Τεστ Οδήγησης - Σήματα - ΚΟΚ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628800"/>
            <a:ext cx="2790825"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425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f16411250">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934_TF16411250.potx" id="{3C0E6330-9B1A-4628-A4E7-3CF2811D1CCB}" vid="{3631A1C8-585C-495E-B6B7-243DB00EAD54}"/>
    </a:ext>
  </a:extLst>
</a:theme>
</file>

<file path=ppt/theme/theme2.xml><?xml version="1.0" encoding="utf-8"?>
<a:theme xmlns:a="http://schemas.openxmlformats.org/drawingml/2006/main" name="2_tf16411250">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934_TF16411250.potx" id="{3C0E6330-9B1A-4628-A4E7-3CF2811D1CCB}" vid="{3631A1C8-585C-495E-B6B7-243DB00EAD54}"/>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1975</Words>
  <Application>Microsoft Office PowerPoint</Application>
  <PresentationFormat>Προβολή στην οθόνη (4:3)</PresentationFormat>
  <Paragraphs>498</Paragraphs>
  <Slides>56</Slides>
  <Notes>53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56</vt:i4>
      </vt:variant>
    </vt:vector>
  </HeadingPairs>
  <TitlesOfParts>
    <vt:vector size="65" baseType="lpstr">
      <vt:lpstr>Arial</vt:lpstr>
      <vt:lpstr>Calibri</vt:lpstr>
      <vt:lpstr>Calibri Light</vt:lpstr>
      <vt:lpstr>Candara</vt:lpstr>
      <vt:lpstr>Corbel</vt:lpstr>
      <vt:lpstr>Symbol</vt:lpstr>
      <vt:lpstr>Times New Roman</vt:lpstr>
      <vt:lpstr>tf16411250</vt:lpstr>
      <vt:lpstr>2_tf16411250</vt:lpstr>
      <vt:lpstr>ΥΓΕΙΟΝΟΜΙΚΟ ΠΡΩΤΟΚΟΛΛΟ  ΑΓΩΝΩΝ  ΙΣΤΙΟΠΛΟΙΑΣ </vt:lpstr>
      <vt:lpstr>ΣΤΟΧΟΙ</vt:lpstr>
      <vt:lpstr>Δραστηριότητες   που αφορούν:</vt:lpstr>
      <vt:lpstr> ΑΝΑΓΚΑΙΕΣ        ΕΝΝΟΙΕΣ</vt:lpstr>
      <vt:lpstr> ΑΝΑΓΚΑΙΕΣ        ΕΝΝΟΙΕΣ</vt:lpstr>
      <vt:lpstr>ΠΛΥΣΙΜΟ  ΧΕΡΙΩΝ  ΜΕ  ΣΑΠΟΥΝΙ   ΚΑΙ   ΝΕΡΟ</vt:lpstr>
      <vt:lpstr> </vt:lpstr>
      <vt:lpstr> ΑΝΑΓΚΑΙΕΣ        ΕΝΝΟΙΕΣ</vt:lpstr>
      <vt:lpstr> ΑΝΑΓΚΑΙΕΣ        ΕΝΝΟΙΕΣ</vt:lpstr>
      <vt:lpstr>Συστήνεται  ισχυρά  η  ενημέρωση από  τις  παρακάτω  πηγές: </vt:lpstr>
      <vt:lpstr>Large image</vt:lpstr>
      <vt:lpstr>Large image</vt:lpstr>
      <vt:lpstr>Large image</vt:lpstr>
      <vt:lpstr>Large image</vt:lpstr>
      <vt:lpstr> ΕΚΤΙΜΗΣΗ ΤΗΣ ΚΑΤΗΓΟΡΙΑΣ ΚΙΝΔΥΝΟΥ                                                                                          https://www.sailing.org/medical/  </vt:lpstr>
      <vt:lpstr> ΕΚΤΙΜΗΣΗ ΤΗΣ ΚΑΤΗΓΟΡΙΑΣ ΚΙΝΔΥΝΟΥ                                                                                          https://www.sailing.org/medical/  </vt:lpstr>
      <vt:lpstr> ΥΓΕΙΟΝΟΜΙΚΟΣ ΥΠΕΥΘΥΝΟΣ   Chief Medical Officer (CMO) </vt:lpstr>
      <vt:lpstr> ΥΓΕΙΟΝΟΜΙΚΟΣ ΥΠΕΥΘΥΝΟΣ   Chief Medical Officer (CMO) </vt:lpstr>
      <vt:lpstr> ΣΧΕΔΙΟ  ΗΜΕΡΙΣΙΑΣ  ΙΑΤΡΙΚΗΣ  ΔΡΑΣΗΣ</vt:lpstr>
      <vt:lpstr> ΣΧΕΔΙΟ  ΗΜΕΡΙΣΙΑΣ  ΙΑΤΡΙΚΗΣ  ΔΡΑΣΗΣ</vt:lpstr>
      <vt:lpstr> ΣΧΕΔΙΟ  ΗΜΕΡΙΣΙΑΣ  ΙΑΤΡΙΚΗΣ  ΔΡΑΣΗΣ</vt:lpstr>
      <vt:lpstr> ΔΙΑΧΕΙΡΙΣΗ ΔΙΑΔΙΚΑΣΙΑΣ ΕΚΤΑΚΤΗΣ ΑΝΑΓΚΗΣ </vt:lpstr>
      <vt:lpstr> ΔΙΑΧΕΙΡΙΣΗ ΔΙΑΔΙΚΑΣΙΑΣ ΕΚΤΑΚΤΗΣ ΑΝΑΓΚΗΣ </vt:lpstr>
      <vt:lpstr>  ΥΓΕΙΟΝΟΜΙΚΗ ΚΑΛΥΨΗ ΚΑΤΑ ΤΗ ΔΙΑΡΚΕΙΑ ΑΓΩΝΑ  </vt:lpstr>
      <vt:lpstr>  ΥΓΕΙΟΝΟΜΙΚΗ ΚΑΛΥΨΗ ΚΑΤΑ ΤΗ ΔΙΑΡΚΕΙΑ ΑΓΩΝΑ  </vt:lpstr>
      <vt:lpstr>  ΥΠΟΨΙΑ ΚΡΟΥΣΜΑΤΟΣ  COVID-19 ΕΠΙ ΤΟΥ ΣΚΑΦΟΥΣ  </vt:lpstr>
      <vt:lpstr>       ΜΕΤΡΑ  ΕΚΚΕΝΩΣΗΣ     </vt:lpstr>
      <vt:lpstr>Παρουσίαση του PowerPoint</vt:lpstr>
      <vt:lpstr>ΑΠΑΓΟΡΕΥΣΗ ΣΥΝΕΧΙΣΗΣ ΑΓΩΝΑ</vt:lpstr>
      <vt:lpstr>   Η συμμετοχή , μπορεί να συνεχιστεί σύμφωνα:   </vt:lpstr>
      <vt:lpstr>ΑΘΛΗΤΙΚΕΣ Ακολούθως   περιγράφονται ανά  στάδιο  οι διαδικασίες κατά:   </vt:lpstr>
      <vt:lpstr> 1. ΠΡΟΣΕΛΕΥΣΗΑΘΛΗΤΩΝ </vt:lpstr>
      <vt:lpstr> 1. ΠΡΟΣΕΛΕΥΣΗΑΘΛΗΤΩΝ </vt:lpstr>
      <vt:lpstr> 1. ΠΡΟΣΕΛΕΥΣΗΑΘΛΗΤΩΝ </vt:lpstr>
      <vt:lpstr> 1. ΠΡΟΣΕΛΕΥΣΗΑΘΛΗΤΩΝ </vt:lpstr>
      <vt:lpstr> 1. ΠΡΟΣΕΛΕΥΣΗΑΘΛΗΤΩΝ </vt:lpstr>
      <vt:lpstr> 1. ΠΡΟΣΕΛΕΥΣΗΑΘΛΗΤΩΝ </vt:lpstr>
      <vt:lpstr>   2.  ΠΡΟΕΤΟΙΜΑΣΙΑ   ΣΚΑΦΩΝ  </vt:lpstr>
      <vt:lpstr>   2.  ΠΡΟΕΤΟΙΜΑΣΙΑ   ΣΚΑΦΩΝ  </vt:lpstr>
      <vt:lpstr> 3. ΣΥΓΚΕΝΤΡΩΣΗ ΚΥΒΕΡΝΗΤΩΝ - ΕΠΙΤΡΟΠΕΣ  </vt:lpstr>
      <vt:lpstr> 3. ΣΥΓΚΕΝΤΡΩΣΗ ΚΥΒΕΡΝΗΤΩΝ - ΕΠΙΤΡΟΠΕΣ  </vt:lpstr>
      <vt:lpstr>     4.   ΘΑΛΑΣΣΙΟΣ ΣΤΙΒΟΣ»      </vt:lpstr>
      <vt:lpstr>      5.   ΦΥΛΑΞΗ      ΣΚΑΦΩΝ         </vt:lpstr>
      <vt:lpstr>     6.  ΑΠΟΣΥΤΗΡΙΑ -   ΑΠΟΧΩΡΗΣΗ         </vt:lpstr>
      <vt:lpstr>     6.  ΑΠΟΣΥΤΗΡΙΑ -   ΑΠΟΧΩΡΗΣΗ         </vt:lpstr>
      <vt:lpstr>     6.  ΤΟΥΑΛΕΤΕΣ  ( μόνο  σε  μεγάλη  ανάγκη )  -   ΑΠΟΧΩΡΗΣΗ         </vt:lpstr>
      <vt:lpstr>ΑΝΟΙΚΤΗ       ΘΑΛΑΣΣΑ</vt:lpstr>
      <vt:lpstr> ΓΕΝΙΚΑ </vt:lpstr>
      <vt:lpstr>  ΜΕΤΡΑ  </vt:lpstr>
      <vt:lpstr>  ΜΕΤΡΑ  </vt:lpstr>
      <vt:lpstr>  ΜΕΤΡΑ  </vt:lpstr>
      <vt:lpstr>  ΜΕΤΡΑ  </vt:lpstr>
      <vt:lpstr>ΤΟ   ΥΓΕΙΟΝΟΜΙΚΟ   ΠΡΩΤΟΚΟΛΛΟ   ΒΑΣΙΣΤΗΚΕ:</vt:lpstr>
      <vt:lpstr>    ΕΠΙΛΟΓΟΣ       </vt:lpstr>
      <vt:lpstr>    ΕΠΙΛΟΓΟΣ       </vt:lpstr>
      <vt:lpstr>Ευχαριστούμε</vt:lpstr>
    </vt:vector>
  </TitlesOfParts>
  <Company>OTE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Τάσος</dc:creator>
  <cp:lastModifiedBy>MARIA</cp:lastModifiedBy>
  <cp:revision>28</cp:revision>
  <dcterms:created xsi:type="dcterms:W3CDTF">2020-06-09T13:42:55Z</dcterms:created>
  <dcterms:modified xsi:type="dcterms:W3CDTF">2020-07-10T07:15:53Z</dcterms:modified>
</cp:coreProperties>
</file>