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49"/>
  </p:notesMasterIdLst>
  <p:handoutMasterIdLst>
    <p:handoutMasterId r:id="rId50"/>
  </p:handoutMasterIdLst>
  <p:sldIdLst>
    <p:sldId id="298" r:id="rId4"/>
    <p:sldId id="283" r:id="rId5"/>
    <p:sldId id="297" r:id="rId6"/>
    <p:sldId id="284" r:id="rId7"/>
    <p:sldId id="299" r:id="rId8"/>
    <p:sldId id="300" r:id="rId9"/>
    <p:sldId id="301" r:id="rId10"/>
    <p:sldId id="302" r:id="rId11"/>
    <p:sldId id="303" r:id="rId12"/>
    <p:sldId id="304" r:id="rId13"/>
    <p:sldId id="309" r:id="rId14"/>
    <p:sldId id="305" r:id="rId15"/>
    <p:sldId id="310" r:id="rId16"/>
    <p:sldId id="292" r:id="rId17"/>
    <p:sldId id="308" r:id="rId18"/>
    <p:sldId id="306" r:id="rId19"/>
    <p:sldId id="293" r:id="rId20"/>
    <p:sldId id="312" r:id="rId21"/>
    <p:sldId id="313" r:id="rId22"/>
    <p:sldId id="314" r:id="rId23"/>
    <p:sldId id="315" r:id="rId24"/>
    <p:sldId id="316" r:id="rId25"/>
    <p:sldId id="317" r:id="rId26"/>
    <p:sldId id="318" r:id="rId27"/>
    <p:sldId id="319" r:id="rId28"/>
    <p:sldId id="320" r:id="rId29"/>
    <p:sldId id="322" r:id="rId30"/>
    <p:sldId id="323" r:id="rId31"/>
    <p:sldId id="324" r:id="rId32"/>
    <p:sldId id="325" r:id="rId33"/>
    <p:sldId id="326" r:id="rId34"/>
    <p:sldId id="329" r:id="rId35"/>
    <p:sldId id="330" r:id="rId36"/>
    <p:sldId id="331" r:id="rId37"/>
    <p:sldId id="332" r:id="rId38"/>
    <p:sldId id="333" r:id="rId39"/>
    <p:sldId id="337" r:id="rId40"/>
    <p:sldId id="334" r:id="rId41"/>
    <p:sldId id="335" r:id="rId42"/>
    <p:sldId id="336" r:id="rId43"/>
    <p:sldId id="295" r:id="rId44"/>
    <p:sldId id="327" r:id="rId45"/>
    <p:sldId id="328" r:id="rId46"/>
    <p:sldId id="285" r:id="rId47"/>
    <p:sldId id="296" r:id="rId48"/>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114" d="100"/>
          <a:sy n="114" d="100"/>
        </p:scale>
        <p:origin x="47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11FF19-E6DB-4D62-8657-FBC56A41EFA7}" type="datetime1">
              <a:rPr lang="el-GR" smtClean="0"/>
              <a:pPr rtl="0"/>
              <a:t>18/6/2020</a:t>
            </a:fld>
            <a:endParaRPr lang="el-GR" dirty="0"/>
          </a:p>
        </p:txBody>
      </p:sp>
      <p:sp>
        <p:nvSpPr>
          <p:cNvPr id="4" name="Θέση υποσέλιδου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6868B1-A99F-4EE7-9D64-101CDE3DF3D3}" type="datetime1">
              <a:rPr lang="el-GR" smtClean="0"/>
              <a:pPr rtl="0"/>
              <a:t>18/6/2020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l-GR" smtClean="0"/>
              <a:pPr rtl="0"/>
              <a:t>‹#›</a:t>
            </a:fld>
            <a:endParaRPr lang="el-GR"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a:t>
            </a:fld>
            <a:endParaRPr lang="el-GR" dirty="0"/>
          </a:p>
        </p:txBody>
      </p:sp>
    </p:spTree>
    <p:extLst>
      <p:ext uri="{BB962C8B-B14F-4D97-AF65-F5344CB8AC3E}">
        <p14:creationId xmlns:p14="http://schemas.microsoft.com/office/powerpoint/2010/main" val="41440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10</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11</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12</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13</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14</a:t>
            </a:fld>
            <a:endParaRPr lang="el-GR" dirty="0"/>
          </a:p>
        </p:txBody>
      </p:sp>
    </p:spTree>
    <p:extLst>
      <p:ext uri="{BB962C8B-B14F-4D97-AF65-F5344CB8AC3E}">
        <p14:creationId xmlns:p14="http://schemas.microsoft.com/office/powerpoint/2010/main" val="313355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15</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17</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a:t>
            </a:fld>
            <a:endParaRPr lang="el-GR" dirty="0"/>
          </a:p>
        </p:txBody>
      </p:sp>
    </p:spTree>
    <p:extLst>
      <p:ext uri="{BB962C8B-B14F-4D97-AF65-F5344CB8AC3E}">
        <p14:creationId xmlns:p14="http://schemas.microsoft.com/office/powerpoint/2010/main" val="165764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21</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23</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26</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27</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a:t>
            </a:fld>
            <a:endParaRPr lang="el-GR" dirty="0"/>
          </a:p>
        </p:txBody>
      </p:sp>
    </p:spTree>
    <p:extLst>
      <p:ext uri="{BB962C8B-B14F-4D97-AF65-F5344CB8AC3E}">
        <p14:creationId xmlns:p14="http://schemas.microsoft.com/office/powerpoint/2010/main" val="381917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31</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33</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34</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35</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36</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37</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38</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39</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40</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41</a:t>
            </a:fld>
            <a:endParaRPr lang="el-GR" dirty="0"/>
          </a:p>
        </p:txBody>
      </p:sp>
    </p:spTree>
    <p:extLst>
      <p:ext uri="{BB962C8B-B14F-4D97-AF65-F5344CB8AC3E}">
        <p14:creationId xmlns:p14="http://schemas.microsoft.com/office/powerpoint/2010/main" val="3781334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42</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43</a:t>
            </a:fld>
            <a:endParaRPr lang="el-GR" dirty="0"/>
          </a:p>
        </p:txBody>
      </p:sp>
    </p:spTree>
    <p:extLst>
      <p:ext uri="{BB962C8B-B14F-4D97-AF65-F5344CB8AC3E}">
        <p14:creationId xmlns:p14="http://schemas.microsoft.com/office/powerpoint/2010/main" val="2496501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44</a:t>
            </a:fld>
            <a:endParaRPr lang="el-GR" dirty="0"/>
          </a:p>
        </p:txBody>
      </p:sp>
    </p:spTree>
    <p:extLst>
      <p:ext uri="{BB962C8B-B14F-4D97-AF65-F5344CB8AC3E}">
        <p14:creationId xmlns:p14="http://schemas.microsoft.com/office/powerpoint/2010/main" val="1822736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45</a:t>
            </a:fld>
            <a:endParaRPr lang="el-GR" dirty="0"/>
          </a:p>
        </p:txBody>
      </p:sp>
    </p:spTree>
    <p:extLst>
      <p:ext uri="{BB962C8B-B14F-4D97-AF65-F5344CB8AC3E}">
        <p14:creationId xmlns:p14="http://schemas.microsoft.com/office/powerpoint/2010/main" val="261967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6</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7</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8</a:t>
            </a:fld>
            <a:endParaRPr lang="el-GR" dirty="0"/>
          </a:p>
        </p:txBody>
      </p:sp>
    </p:spTree>
    <p:extLst>
      <p:ext uri="{BB962C8B-B14F-4D97-AF65-F5344CB8AC3E}">
        <p14:creationId xmlns:p14="http://schemas.microsoft.com/office/powerpoint/2010/main" val="8804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9</a:t>
            </a:fld>
            <a:endParaRPr lang="el-GR" dirty="0"/>
          </a:p>
        </p:txBody>
      </p:sp>
    </p:spTree>
    <p:extLst>
      <p:ext uri="{BB962C8B-B14F-4D97-AF65-F5344CB8AC3E}">
        <p14:creationId xmlns:p14="http://schemas.microsoft.com/office/powerpoint/2010/main" val="8804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Θέση κειμένου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1" name="Θέση κειμένου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3" name="Θέση κειμένου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5" name="Θέση κειμένου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7" name="Θέση κειμένου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l-GR" dirty="0"/>
              <a:t>Προσθήκη υποσέλιδου</a:t>
            </a:r>
          </a:p>
        </p:txBody>
      </p:sp>
      <p:sp>
        <p:nvSpPr>
          <p:cNvPr id="4" name="Θέση αριθμού διαφάνειας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l-GR" dirty="0"/>
              <a:t>Προσθέστε υποσέλιδο</a:t>
            </a:r>
          </a:p>
        </p:txBody>
      </p:sp>
      <p:sp>
        <p:nvSpPr>
          <p:cNvPr id="3" name="Θέση αριθμού διαφάνειας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l-GR" smtClean="0"/>
              <a:pPr rtl="0"/>
              <a:t>‹#›</a:t>
            </a:fld>
            <a:endParaRPr lang="el-GR" dirty="0"/>
          </a:p>
        </p:txBody>
      </p:sp>
      <p:sp>
        <p:nvSpPr>
          <p:cNvPr id="4" name="Τίτλος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el-GR"/>
              <a:t>Kλικ για επεξεργασία του τίτλου</a:t>
            </a:r>
            <a:endParaRPr lang="el-GR"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l-GR"/>
              <a:t>Kλικ για επεξεργασία του τίτλου</a:t>
            </a:r>
            <a:endParaRPr lang="el-GR" dirty="0"/>
          </a:p>
        </p:txBody>
      </p:sp>
    </p:spTree>
    <p:extLst>
      <p:ext uri="{BB962C8B-B14F-4D97-AF65-F5344CB8AC3E}">
        <p14:creationId xmlns:p14="http://schemas.microsoft.com/office/powerpoint/2010/main" val="19877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Kλικ για επεξεργασία των στυλ του υποδείγματος</a:t>
            </a:r>
          </a:p>
        </p:txBody>
      </p:sp>
      <p:sp>
        <p:nvSpPr>
          <p:cNvPr id="4" name="Θέση περιεχομένου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2" name="Αριστερή θέση σύγκρισης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spc="-40" baseline="0"/>
            </a:lvl1pPr>
          </a:lstStyle>
          <a:p>
            <a:pPr lvl="0" rtl="0"/>
            <a:r>
              <a:rPr lang="el-GR"/>
              <a:t>Kλικ για επεξεργασία των στυλ του υποδείγματος</a:t>
            </a:r>
          </a:p>
        </p:txBody>
      </p:sp>
      <p:sp>
        <p:nvSpPr>
          <p:cNvPr id="8" name="Θέση κειμένου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l-GR" dirty="0"/>
              <a:t>Προσθήκη υποσέλιδου</a:t>
            </a:r>
          </a:p>
        </p:txBody>
      </p:sp>
      <p:sp>
        <p:nvSpPr>
          <p:cNvPr id="6" name="Θέση αριθμού διαφάνειας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el-GR"/>
              <a:t>Kλικ για επεξεργασία του τίτλου</a:t>
            </a:r>
            <a:endParaRPr lang="el-GR"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Kλικ για επεξεργασία των στυλ του υποδείγματος</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EB0D177-9AA4-42F4-9CD7-CD206217CA6D}"/>
              </a:ext>
            </a:extLst>
          </p:cNvPr>
          <p:cNvSpPr/>
          <p:nvPr/>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Ορθογώνιο 27">
            <a:extLst>
              <a:ext uri="{FF2B5EF4-FFF2-40B4-BE49-F238E27FC236}">
                <a16:creationId xmlns:a16="http://schemas.microsoft.com/office/drawing/2014/main" id="{C825DB53-D610-4A40-AFDC-EBC47DB613CE}"/>
              </a:ext>
            </a:extLst>
          </p:cNvPr>
          <p:cNvSpPr/>
          <p:nvPr/>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a16="http://schemas.microsoft.com/office/drawing/2014/main" id="{C2B9A6A4-83D0-40B1-8B15-964C84BF0705}"/>
              </a:ext>
            </a:extLst>
          </p:cNvPr>
          <p:cNvSpPr/>
          <p:nvPr/>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l-GR" smtClean="0"/>
              <a:pPr rtl="0"/>
              <a:t>‹#›</a:t>
            </a:fld>
            <a:endParaRPr lang="el-GR" dirty="0"/>
          </a:p>
        </p:txBody>
      </p:sp>
      <p:sp>
        <p:nvSpPr>
          <p:cNvPr id="4" name="Πλαίσιο κειμένου 3">
            <a:extLst>
              <a:ext uri="{FF2B5EF4-FFF2-40B4-BE49-F238E27FC236}">
                <a16:creationId xmlns:a16="http://schemas.microsoft.com/office/drawing/2014/main" id="{34FDC6F9-37F9-4E25-AECA-D307B8421C73}"/>
              </a:ext>
            </a:extLst>
          </p:cNvPr>
          <p:cNvSpPr txBox="1"/>
          <p:nvPr/>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el-GR" sz="2500" b="1" i="0" spc="-100" dirty="0">
                <a:solidFill>
                  <a:schemeClr val="accent1"/>
                </a:solidFill>
                <a:latin typeface="+mj-lt"/>
              </a:rPr>
              <a:t>TREY</a:t>
            </a:r>
            <a:r>
              <a:rPr lang="el-GR" sz="1600" b="1" i="0" spc="-100" dirty="0">
                <a:solidFill>
                  <a:schemeClr val="accent1"/>
                </a:solidFill>
                <a:latin typeface="+mj-lt"/>
              </a:rPr>
              <a:t> </a:t>
            </a:r>
            <a:br>
              <a:rPr lang="el-GR" sz="1600" b="1" i="0" spc="-100" baseline="0" dirty="0">
                <a:solidFill>
                  <a:schemeClr val="accent1"/>
                </a:solidFill>
                <a:latin typeface="+mj-lt"/>
              </a:rPr>
            </a:br>
            <a:r>
              <a:rPr lang="el-GR" sz="1200" b="0" i="0" spc="140" dirty="0" err="1">
                <a:solidFill>
                  <a:schemeClr val="tx1">
                    <a:lumMod val="75000"/>
                    <a:lumOff val="25000"/>
                  </a:schemeClr>
                </a:solidFill>
                <a:latin typeface="+mj-lt"/>
              </a:rPr>
              <a:t>research</a:t>
            </a:r>
            <a:endParaRPr lang="el-GR" sz="1200" b="0" i="0" spc="140" dirty="0">
              <a:solidFill>
                <a:schemeClr val="tx1">
                  <a:lumMod val="75000"/>
                  <a:lumOff val="25000"/>
                </a:schemeClr>
              </a:solidFill>
              <a:latin typeface="+mj-lt"/>
            </a:endParaRPr>
          </a:p>
        </p:txBody>
      </p:sp>
      <p:sp>
        <p:nvSpPr>
          <p:cNvPr id="9" name="Ορθογώνιο 8">
            <a:extLst>
              <a:ext uri="{FF2B5EF4-FFF2-40B4-BE49-F238E27FC236}">
                <a16:creationId xmlns:a16="http://schemas.microsoft.com/office/drawing/2014/main" id="{4BC39664-EB8B-4A32-915A-D4308F792772}"/>
              </a:ext>
            </a:extLst>
          </p:cNvPr>
          <p:cNvSpPr/>
          <p:nvPr/>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Ορθογώνιο 28">
            <a:extLst>
              <a:ext uri="{FF2B5EF4-FFF2-40B4-BE49-F238E27FC236}">
                <a16:creationId xmlns:a16="http://schemas.microsoft.com/office/drawing/2014/main" id="{9B49670D-8F18-44A8-B217-67B412095C0D}"/>
              </a:ext>
            </a:extLst>
          </p:cNvPr>
          <p:cNvSpPr/>
          <p:nvPr/>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8" name="Ευθεία γραμμή σύνδεσης 17">
            <a:extLst>
              <a:ext uri="{FF2B5EF4-FFF2-40B4-BE49-F238E27FC236}">
                <a16:creationId xmlns:a16="http://schemas.microsoft.com/office/drawing/2014/main" id="{030FA059-EC32-4FFF-9673-48849B2FA43A}"/>
              </a:ext>
            </a:extLst>
          </p:cNvPr>
          <p:cNvCxnSpPr>
            <a:cxnSpLocks/>
          </p:cNvCxnSpPr>
          <p:nvPr/>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offshore.org.gr/maingr.ht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ody.gov.gr/wp-content/uploads/2020/03/yx-koino-2.p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www.offshore.org.gr/maingr.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ody.gov.gr/wp-content/uploads/2020/03/yx-koino-1.p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Χέρια που πλησιάζουν σε κύκλο">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Τίτλος 2">
            <a:extLst>
              <a:ext uri="{FF2B5EF4-FFF2-40B4-BE49-F238E27FC236}">
                <a16:creationId xmlns:a16="http://schemas.microsoft.com/office/drawing/2014/main" id="{200B3D2B-613A-41BE-987D-E6A1324B456D}"/>
              </a:ext>
            </a:extLst>
          </p:cNvPr>
          <p:cNvSpPr>
            <a:spLocks noGrp="1"/>
          </p:cNvSpPr>
          <p:nvPr>
            <p:ph type="ctrTitle"/>
          </p:nvPr>
        </p:nvSpPr>
        <p:spPr>
          <a:xfrm>
            <a:off x="0" y="3592286"/>
            <a:ext cx="9052560" cy="2978332"/>
          </a:xfrm>
        </p:spPr>
        <p:txBody>
          <a:bodyPr rtlCol="0"/>
          <a:lstStyle/>
          <a:p>
            <a:pPr algn="l"/>
            <a:r>
              <a:rPr lang="el-GR" sz="6000"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ΥΓΕΙΟΝΟΜΙΚΟ</a:t>
            </a:r>
            <a:br>
              <a:rPr lang="el-GR" sz="6000"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ΠΡΩΤΟΚΟΛΛΟ  ΛΕΙΤΟΥΡΓΙΑΣ ΝΑΥΤΑΘΛΗΤΙΚΩΝ ΣΩΜΑΤΕΙΩΝ</a:t>
            </a:r>
            <a:r>
              <a:rPr lang="el-GR" sz="6000" dirty="0">
                <a:effectLst>
                  <a:outerShdw blurRad="38100" dist="38100" dir="2700000" algn="tl">
                    <a:srgbClr val="000000">
                      <a:alpha val="43137"/>
                    </a:srgbClr>
                  </a:outerShdw>
                </a:effectLst>
                <a:latin typeface="Calibri Light" pitchFamily="34" charset="0"/>
                <a:cs typeface="Calibri Light" pitchFamily="34" charset="0"/>
              </a:rPr>
              <a:t> </a:t>
            </a:r>
            <a:br>
              <a:rPr lang="el-GR" sz="6000" dirty="0"/>
            </a:br>
            <a:endParaRPr lang="el-GR" sz="6000" dirty="0"/>
          </a:p>
        </p:txBody>
      </p:sp>
      <p:sp>
        <p:nvSpPr>
          <p:cNvPr id="4" name="Υπότιτλος 3">
            <a:extLst>
              <a:ext uri="{FF2B5EF4-FFF2-40B4-BE49-F238E27FC236}">
                <a16:creationId xmlns:a16="http://schemas.microsoft.com/office/drawing/2014/main" id="{4772945D-CA91-4CFE-8EB7-941C7618C994}"/>
              </a:ext>
            </a:extLst>
          </p:cNvPr>
          <p:cNvSpPr>
            <a:spLocks noGrp="1"/>
          </p:cNvSpPr>
          <p:nvPr>
            <p:ph type="subTitle" idx="1"/>
          </p:nvPr>
        </p:nvSpPr>
        <p:spPr>
          <a:xfrm>
            <a:off x="8955903" y="1985554"/>
            <a:ext cx="3236097" cy="514097"/>
          </a:xfrm>
          <a:solidFill>
            <a:schemeClr val="accent5">
              <a:lumMod val="50000"/>
              <a:lumOff val="50000"/>
              <a:alpha val="80000"/>
            </a:schemeClr>
          </a:solidFill>
        </p:spPr>
        <p:txBody>
          <a:bodyPr rtlCol="0"/>
          <a:lstStyle/>
          <a:p>
            <a:pPr rtl="0"/>
            <a:r>
              <a:rPr lang="el-GR" b="1" dirty="0">
                <a:effectLst>
                  <a:outerShdw blurRad="38100" dist="38100" dir="2700000" algn="tl">
                    <a:srgbClr val="000000">
                      <a:alpha val="43137"/>
                    </a:srgbClr>
                  </a:outerShdw>
                </a:effectLst>
                <a:latin typeface="Calibri Light" pitchFamily="34" charset="0"/>
                <a:cs typeface="Calibri Light" pitchFamily="34" charset="0"/>
              </a:rPr>
              <a:t>ΥΓΕΙΟΝΟΜΙΚΗ ΕΠΙΤΡΟΠΗ ΕΙΟ</a:t>
            </a:r>
          </a:p>
        </p:txBody>
      </p:sp>
      <p:sp>
        <p:nvSpPr>
          <p:cNvPr id="51" name="Πλαίσιο κειμένου 50">
            <a:extLst>
              <a:ext uri="{FF2B5EF4-FFF2-40B4-BE49-F238E27FC236}">
                <a16:creationId xmlns:a16="http://schemas.microsoft.com/office/drawing/2014/main" id="{66C1DE0A-7865-466B-B5D7-781C92357026}"/>
              </a:ext>
            </a:extLst>
          </p:cNvPr>
          <p:cNvSpPr txBox="1"/>
          <p:nvPr/>
        </p:nvSpPr>
        <p:spPr>
          <a:xfrm>
            <a:off x="9548949" y="4252706"/>
            <a:ext cx="2099527" cy="365535"/>
          </a:xfrm>
          <a:prstGeom prst="rect">
            <a:avLst/>
          </a:prstGeom>
          <a:noFill/>
        </p:spPr>
        <p:txBody>
          <a:bodyPr wrap="square" tIns="108000" bIns="0" rtlCol="0" anchor="ctr">
            <a:spAutoFit/>
          </a:bodyPr>
          <a:lstStyle/>
          <a:p>
            <a:pPr algn="ctr" rtl="0">
              <a:lnSpc>
                <a:spcPts val="1000"/>
              </a:lnSpc>
            </a:pPr>
            <a:r>
              <a:rPr lang="el-GR" sz="2400" b="1" i="0" spc="-100" dirty="0">
                <a:solidFill>
                  <a:schemeClr val="tx1">
                    <a:lumMod val="75000"/>
                    <a:lumOff val="25000"/>
                  </a:schemeClr>
                </a:solidFill>
                <a:latin typeface="+mj-lt"/>
              </a:rPr>
              <a:t> </a:t>
            </a:r>
            <a:br>
              <a:rPr lang="el-GR" sz="2400" b="1" i="0" spc="-100" baseline="0" dirty="0">
                <a:solidFill>
                  <a:schemeClr val="tx1">
                    <a:lumMod val="75000"/>
                    <a:lumOff val="25000"/>
                  </a:schemeClr>
                </a:solidFill>
                <a:latin typeface="+mj-lt"/>
              </a:rPr>
            </a:br>
            <a:endParaRPr lang="el-GR" b="0" i="0" spc="140" dirty="0">
              <a:solidFill>
                <a:schemeClr val="tx1">
                  <a:lumMod val="75000"/>
                  <a:lumOff val="25000"/>
                </a:schemeClr>
              </a:solidFill>
              <a:latin typeface="+mj-lt"/>
            </a:endParaRPr>
          </a:p>
        </p:txBody>
      </p:sp>
      <p:pic>
        <p:nvPicPr>
          <p:cNvPr id="7" name="6 - Εικόνα" descr="Click Here">
            <a:hlinkClick r:id="rId4"/>
          </p:cNvPr>
          <p:cNvPicPr/>
          <p:nvPr/>
        </p:nvPicPr>
        <p:blipFill>
          <a:blip r:embed="rId5" cstate="print"/>
          <a:srcRect/>
          <a:stretch>
            <a:fillRect/>
          </a:stretch>
        </p:blipFill>
        <p:spPr bwMode="auto">
          <a:xfrm>
            <a:off x="10162902" y="169816"/>
            <a:ext cx="1476103" cy="1528355"/>
          </a:xfrm>
          <a:prstGeom prst="rect">
            <a:avLst/>
          </a:prstGeom>
          <a:noFill/>
          <a:ln w="9525">
            <a:noFill/>
            <a:miter lim="800000"/>
            <a:headEnd/>
            <a:tailEnd/>
          </a:ln>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169817"/>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10</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pPr>
              <a:buNone/>
            </a:pPr>
            <a:endParaRPr lang="el-GR" b="1" dirty="0"/>
          </a:p>
          <a:p>
            <a:endParaRPr lang="el-GR" dirty="0"/>
          </a:p>
        </p:txBody>
      </p:sp>
      <p:sp>
        <p:nvSpPr>
          <p:cNvPr id="9" name="Πλαίσιο κειμένου 2"/>
          <p:cNvSpPr txBox="1">
            <a:spLocks noChangeArrowheads="1"/>
          </p:cNvSpPr>
          <p:nvPr/>
        </p:nvSpPr>
        <p:spPr bwMode="auto">
          <a:xfrm>
            <a:off x="195263" y="169863"/>
            <a:ext cx="11996737" cy="784225"/>
          </a:xfrm>
          <a:prstGeom prst="rect">
            <a:avLst/>
          </a:prstGeom>
          <a:solidFill>
            <a:schemeClr val="accent5">
              <a:lumMod val="50000"/>
              <a:lumOff val="50000"/>
            </a:schemeClr>
          </a:solidFill>
          <a:ln w="9525">
            <a:solidFill>
              <a:srgbClr val="000000"/>
            </a:solidFill>
            <a:miter lim="800000"/>
            <a:headEnd/>
            <a:tailEnd/>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lang="el-GR" sz="4000" b="1" spc="-150" dirty="0">
                <a:solidFill>
                  <a:schemeClr val="bg1"/>
                </a:solidFill>
                <a:effectLst>
                  <a:outerShdw blurRad="38100" dist="38100" dir="2700000" algn="tl">
                    <a:srgbClr val="000000">
                      <a:alpha val="43137"/>
                    </a:srgbClr>
                  </a:outerShdw>
                </a:effectLst>
                <a:latin typeface="Calibri Light" pitchFamily="34" charset="0"/>
                <a:ea typeface="+mj-ea"/>
                <a:cs typeface="Calibri Light" pitchFamily="34" charset="0"/>
              </a:rPr>
              <a:t>ΕΦΑΡΜΟΓΗ     </a:t>
            </a:r>
            <a:r>
              <a:rPr kumimoji="0" lang="el-GR" sz="4000" b="1" i="0" u="none" strike="noStrike" kern="1200" cap="none" spc="-150" normalizeH="0" baseline="0" noProof="0" dirty="0">
                <a:ln>
                  <a:noFill/>
                </a:ln>
                <a:solidFill>
                  <a:schemeClr val="bg1"/>
                </a:solidFill>
                <a:effectLst>
                  <a:outerShdw blurRad="38100" dist="38100" dir="2700000" algn="tl">
                    <a:srgbClr val="000000">
                      <a:alpha val="43137"/>
                    </a:srgbClr>
                  </a:outerShdw>
                </a:effectLst>
                <a:uLnTx/>
                <a:uFillTx/>
                <a:latin typeface="Calibri Light" pitchFamily="34" charset="0"/>
                <a:ea typeface="+mj-ea"/>
                <a:cs typeface="Calibri Light" pitchFamily="34" charset="0"/>
              </a:rPr>
              <a:t> ΑΝΤΙΣΗΠΤΙΚΟΥ</a:t>
            </a:r>
            <a:endParaRPr kumimoji="0" lang="el-GR" sz="4000" b="0" i="0" u="none" strike="noStrike" kern="1200" cap="none" spc="-150" normalizeH="0" baseline="0" noProof="0" dirty="0">
              <a:ln>
                <a:noFill/>
              </a:ln>
              <a:solidFill>
                <a:schemeClr val="bg1"/>
              </a:solidFill>
              <a:effectLst>
                <a:outerShdw blurRad="38100" dist="38100" dir="2700000" algn="tl">
                  <a:srgbClr val="000000">
                    <a:alpha val="43137"/>
                  </a:srgbClr>
                </a:outerShdw>
              </a:effectLst>
              <a:uLnTx/>
              <a:uFillTx/>
              <a:latin typeface="Calibri Light" pitchFamily="34" charset="0"/>
              <a:ea typeface="+mj-ea"/>
              <a:cs typeface="Calibri Light" pitchFamily="34" charset="0"/>
            </a:endParaRPr>
          </a:p>
        </p:txBody>
      </p:sp>
      <p:pic>
        <p:nvPicPr>
          <p:cNvPr id="13" name="12 - Θέση περιεχομένου" descr="https://eody.gov.gr/wp-content/uploads/2020/03/yx-koino-2.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1800" y="1136469"/>
            <a:ext cx="10789194" cy="4572000"/>
          </a:xfrm>
          <a:prstGeom prst="rect">
            <a:avLst/>
          </a:prstGeom>
          <a:noFill/>
          <a:ln>
            <a:noFill/>
          </a:ln>
        </p:spPr>
      </p:pic>
    </p:spTree>
    <p:extLst>
      <p:ext uri="{BB962C8B-B14F-4D97-AF65-F5344CB8AC3E}">
        <p14:creationId xmlns:p14="http://schemas.microsoft.com/office/powerpoint/2010/main" val="318883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327498" y="1593848"/>
            <a:ext cx="5472000" cy="360000"/>
          </a:xfrm>
        </p:spPr>
        <p:txBody>
          <a:bodyPr rtlCol="0"/>
          <a:lstStyle/>
          <a:p>
            <a:r>
              <a:rPr lang="el-GR" sz="3600" dirty="0">
                <a:effectLst>
                  <a:outerShdw blurRad="38100" dist="38100" dir="2700000" algn="tl">
                    <a:srgbClr val="000000">
                      <a:alpha val="43137"/>
                    </a:srgbClr>
                  </a:outerShdw>
                </a:effectLst>
                <a:latin typeface="Calibri Light" pitchFamily="34" charset="0"/>
                <a:cs typeface="Calibri Light" pitchFamily="34" charset="0"/>
              </a:rPr>
              <a:t>Αποστάσεις ασφαλείας</a:t>
            </a:r>
          </a:p>
          <a:p>
            <a:pPr lvl="0"/>
            <a:endParaRPr lang="el-GR" sz="3600" dirty="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3879669" y="5394960"/>
            <a:ext cx="4585064" cy="718457"/>
          </a:xfrm>
          <a:solidFill>
            <a:srgbClr val="FF0000"/>
          </a:solidFill>
        </p:spPr>
        <p:txBody>
          <a:bodyPr rtlCol="0"/>
          <a:lstStyle/>
          <a:p>
            <a:pPr lvl="0" algn="ctr">
              <a:buNone/>
            </a:pPr>
            <a:r>
              <a:rPr lang="el-GR" sz="3200" b="1" dirty="0"/>
              <a:t> </a:t>
            </a:r>
            <a:r>
              <a:rPr lang="el-GR" sz="48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2</a:t>
            </a:r>
            <a:r>
              <a:rPr lang="en-US" sz="48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m</a:t>
            </a:r>
            <a:r>
              <a:rPr lang="el-GR" sz="48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κατ’ ελάχιστο</a:t>
            </a:r>
            <a:r>
              <a:rPr lang="el-GR" sz="6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p>
          <a:p>
            <a:pPr algn="ctr"/>
            <a:endParaRPr lang="el-GR" sz="4000" b="1" u="sng" dirty="0"/>
          </a:p>
          <a:p>
            <a:pPr algn="ctr"/>
            <a:endParaRPr lang="el-GR" sz="5400" b="1" dirty="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11</a:t>
            </a:fld>
            <a:endParaRPr lang="el-GR" dirty="0"/>
          </a:p>
        </p:txBody>
      </p:sp>
      <p:sp>
        <p:nvSpPr>
          <p:cNvPr id="14" name="13 - Θέση κειμένου"/>
          <p:cNvSpPr>
            <a:spLocks noGrp="1"/>
          </p:cNvSpPr>
          <p:nvPr>
            <p:ph type="body" sz="quarter" idx="12"/>
          </p:nvPr>
        </p:nvSpPr>
        <p:spPr>
          <a:xfrm>
            <a:off x="6286823" y="1328027"/>
            <a:ext cx="5472113" cy="5216464"/>
          </a:xfrm>
        </p:spPr>
        <p:txBody>
          <a:bodyPr/>
          <a:lstStyle/>
          <a:p>
            <a:endParaRPr lang="el-GR" b="1" dirty="0"/>
          </a:p>
          <a:p>
            <a:endParaRPr lang="el-GR" b="1" dirty="0"/>
          </a:p>
          <a:p>
            <a:pPr>
              <a:buNone/>
            </a:pPr>
            <a:endParaRPr lang="el-GR" b="1" dirty="0"/>
          </a:p>
          <a:p>
            <a:endParaRPr lang="el-GR" dirty="0"/>
          </a:p>
        </p:txBody>
      </p:sp>
      <p:sp>
        <p:nvSpPr>
          <p:cNvPr id="62468" name="AutoShape 4" descr="Ανακαλύπτοντας την ιστιοπλοΐα – Noam.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2470" name="AutoShape 6" descr="Ανακαλύπτοντας την ιστιοπλοΐα – Noam.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2472" name="Picture 8" descr="Yes!» από τον Αρκά για τη Σακελλαροπούλου - Eparxies.gr"/>
          <p:cNvPicPr>
            <a:picLocks noChangeAspect="1" noChangeArrowheads="1"/>
          </p:cNvPicPr>
          <p:nvPr/>
        </p:nvPicPr>
        <p:blipFill>
          <a:blip r:embed="rId3"/>
          <a:srcRect/>
          <a:stretch>
            <a:fillRect/>
          </a:stretch>
        </p:blipFill>
        <p:spPr bwMode="auto">
          <a:xfrm>
            <a:off x="1900558" y="2490651"/>
            <a:ext cx="3646713" cy="2042159"/>
          </a:xfrm>
          <a:prstGeom prst="rect">
            <a:avLst/>
          </a:prstGeom>
          <a:noFill/>
        </p:spPr>
      </p:pic>
      <p:pic>
        <p:nvPicPr>
          <p:cNvPr id="62474" name="Picture 10" descr="Yes!» από τον Αρκά για τη Σακελλαροπούλου - Eparxies.gr"/>
          <p:cNvPicPr>
            <a:picLocks noChangeAspect="1" noChangeArrowheads="1"/>
          </p:cNvPicPr>
          <p:nvPr/>
        </p:nvPicPr>
        <p:blipFill>
          <a:blip r:embed="rId3"/>
          <a:srcRect/>
          <a:stretch>
            <a:fillRect/>
          </a:stretch>
        </p:blipFill>
        <p:spPr bwMode="auto">
          <a:xfrm>
            <a:off x="7157267" y="2542904"/>
            <a:ext cx="3623386" cy="2029096"/>
          </a:xfrm>
          <a:prstGeom prst="rect">
            <a:avLst/>
          </a:prstGeom>
          <a:noFill/>
        </p:spPr>
      </p:pic>
      <p:sp>
        <p:nvSpPr>
          <p:cNvPr id="15" name="14 - Αριστερό-δεξιό βέλος"/>
          <p:cNvSpPr/>
          <p:nvPr/>
        </p:nvSpPr>
        <p:spPr>
          <a:xfrm>
            <a:off x="5408022" y="3291840"/>
            <a:ext cx="1751730" cy="48463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8883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Αυτοκόλλητο δαπέδου σήμανσης λόγω τήρησης αποστάσεων, Τηρούμε τις ..."/>
          <p:cNvPicPr>
            <a:picLocks noChangeAspect="1" noChangeArrowheads="1"/>
          </p:cNvPicPr>
          <p:nvPr/>
        </p:nvPicPr>
        <p:blipFill>
          <a:blip r:embed="rId3"/>
          <a:srcRect/>
          <a:stretch>
            <a:fillRect/>
          </a:stretch>
        </p:blipFill>
        <p:spPr bwMode="auto">
          <a:xfrm>
            <a:off x="7093131" y="2632797"/>
            <a:ext cx="4225200" cy="3924757"/>
          </a:xfrm>
          <a:prstGeom prst="rect">
            <a:avLst/>
          </a:prstGeom>
          <a:noFill/>
        </p:spPr>
      </p:pic>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12</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pPr>
              <a:buNone/>
            </a:pPr>
            <a:endParaRPr lang="el-GR" b="1" dirty="0"/>
          </a:p>
          <a:p>
            <a:endParaRPr lang="el-GR" dirty="0"/>
          </a:p>
        </p:txBody>
      </p:sp>
      <p:sp>
        <p:nvSpPr>
          <p:cNvPr id="9" name="8 - Ορθογώνιο"/>
          <p:cNvSpPr/>
          <p:nvPr/>
        </p:nvSpPr>
        <p:spPr>
          <a:xfrm>
            <a:off x="6096000" y="1287253"/>
            <a:ext cx="6096000" cy="2000548"/>
          </a:xfrm>
          <a:prstGeom prst="rect">
            <a:avLst/>
          </a:prstGeom>
        </p:spPr>
        <p:txBody>
          <a:bodyPr wrap="square">
            <a:spAutoFit/>
          </a:bodyPr>
          <a:lstStyle/>
          <a:p>
            <a:pPr>
              <a:buFont typeface="Arial" pitchFamily="34" charset="0"/>
              <a:buChar char="•"/>
            </a:pPr>
            <a:endParaRPr lang="el-GR" sz="4000" dirty="0"/>
          </a:p>
          <a:p>
            <a:pPr lvl="0">
              <a:buFont typeface="Arial" pitchFamily="34" charset="0"/>
              <a:buChar char="•"/>
            </a:pPr>
            <a:endParaRPr lang="el-GR" sz="2800" dirty="0"/>
          </a:p>
          <a:p>
            <a:pPr lvl="0">
              <a:buFont typeface="Arial" pitchFamily="34" charset="0"/>
              <a:buChar char="•"/>
            </a:pPr>
            <a:endParaRPr lang="el-GR" sz="2800" dirty="0"/>
          </a:p>
          <a:p>
            <a:pPr lvl="0">
              <a:buFont typeface="Arial" pitchFamily="34" charset="0"/>
              <a:buChar char="•"/>
            </a:pPr>
            <a:endParaRPr lang="el-GR" sz="2800" dirty="0"/>
          </a:p>
        </p:txBody>
      </p:sp>
      <p:sp>
        <p:nvSpPr>
          <p:cNvPr id="10" name="9 - Θέση κειμένου"/>
          <p:cNvSpPr>
            <a:spLocks noGrp="1"/>
          </p:cNvSpPr>
          <p:nvPr>
            <p:ph type="body" idx="1"/>
          </p:nvPr>
        </p:nvSpPr>
        <p:spPr>
          <a:xfrm>
            <a:off x="313509" y="2391046"/>
            <a:ext cx="5929611" cy="3461114"/>
          </a:xfrm>
        </p:spPr>
        <p:txBody>
          <a:bodyPr/>
          <a:lstStyle/>
          <a:p>
            <a:pPr lvl="0"/>
            <a:r>
              <a:rPr lang="el-GR" sz="4000" dirty="0">
                <a:solidFill>
                  <a:srgbClr val="00B0F0"/>
                </a:solidFill>
                <a:effectLst>
                  <a:outerShdw blurRad="38100" dist="38100" dir="2700000" algn="tl">
                    <a:srgbClr val="000000">
                      <a:alpha val="43137"/>
                    </a:srgbClr>
                  </a:outerShdw>
                </a:effectLst>
              </a:rPr>
              <a:t>Τοποθέτηση ταινιών σήμανσης στο πάτωμα στις ορθές αποστάσεις  όπου αυτό είναι απαραίτητο.</a:t>
            </a:r>
          </a:p>
          <a:p>
            <a:endParaRPr lang="el-GR" dirty="0"/>
          </a:p>
        </p:txBody>
      </p:sp>
      <p:pic>
        <p:nvPicPr>
          <p:cNvPr id="46084" name="Picture 4" descr="Αυτοκόλλητο Δαπέδου Σήμανσης Απόστασης"/>
          <p:cNvPicPr>
            <a:picLocks noChangeAspect="1" noChangeArrowheads="1"/>
          </p:cNvPicPr>
          <p:nvPr/>
        </p:nvPicPr>
        <p:blipFill>
          <a:blip r:embed="rId4"/>
          <a:srcRect/>
          <a:stretch>
            <a:fillRect/>
          </a:stretch>
        </p:blipFill>
        <p:spPr bwMode="auto">
          <a:xfrm>
            <a:off x="8334103" y="1426636"/>
            <a:ext cx="1882306" cy="1882306"/>
          </a:xfrm>
          <a:prstGeom prst="rect">
            <a:avLst/>
          </a:prstGeom>
          <a:noFill/>
        </p:spPr>
      </p:pic>
    </p:spTree>
    <p:extLst>
      <p:ext uri="{BB962C8B-B14F-4D97-AF65-F5344CB8AC3E}">
        <p14:creationId xmlns:p14="http://schemas.microsoft.com/office/powerpoint/2010/main" val="318883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13</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pPr>
              <a:buNone/>
            </a:pPr>
            <a:endParaRPr lang="el-GR" b="1" dirty="0"/>
          </a:p>
          <a:p>
            <a:endParaRPr lang="el-GR" dirty="0"/>
          </a:p>
        </p:txBody>
      </p:sp>
      <p:sp>
        <p:nvSpPr>
          <p:cNvPr id="9" name="8 - Ορθογώνιο"/>
          <p:cNvSpPr/>
          <p:nvPr/>
        </p:nvSpPr>
        <p:spPr>
          <a:xfrm>
            <a:off x="243840" y="2136340"/>
            <a:ext cx="6096000" cy="2985433"/>
          </a:xfrm>
          <a:prstGeom prst="rect">
            <a:avLst/>
          </a:prstGeom>
        </p:spPr>
        <p:txBody>
          <a:bodyPr wrap="square">
            <a:spAutoFit/>
          </a:bodyPr>
          <a:lstStyle/>
          <a:p>
            <a:pPr lvl="0"/>
            <a:endParaRPr lang="el-GR" sz="2800" dirty="0"/>
          </a:p>
          <a:p>
            <a:pPr lvl="0">
              <a:buFont typeface="Arial" pitchFamily="34" charset="0"/>
              <a:buChar char="•"/>
            </a:pPr>
            <a:r>
              <a:rPr lang="el-GR" sz="4000" b="1" dirty="0">
                <a:solidFill>
                  <a:srgbClr val="00B0F0"/>
                </a:solidFill>
                <a:effectLst>
                  <a:outerShdw blurRad="38100" dist="38100" dir="2700000" algn="tl">
                    <a:srgbClr val="000000">
                      <a:alpha val="43137"/>
                    </a:srgbClr>
                  </a:outerShdw>
                </a:effectLst>
              </a:rPr>
              <a:t>Απαγόρευση εισόδου στους κλειστούς χώρους σε όλους όσους δεν έχουν εργασία σε αυτούς.</a:t>
            </a:r>
          </a:p>
        </p:txBody>
      </p:sp>
      <p:pic>
        <p:nvPicPr>
          <p:cNvPr id="64514" name="Picture 2" descr="αυτοκολλητα απαγορευεται - Είδη Σήμανσης | BestPrice.gr"/>
          <p:cNvPicPr>
            <a:picLocks noChangeAspect="1" noChangeArrowheads="1"/>
          </p:cNvPicPr>
          <p:nvPr/>
        </p:nvPicPr>
        <p:blipFill>
          <a:blip r:embed="rId3"/>
          <a:srcRect/>
          <a:stretch>
            <a:fillRect/>
          </a:stretch>
        </p:blipFill>
        <p:spPr bwMode="auto">
          <a:xfrm>
            <a:off x="7110277" y="1624239"/>
            <a:ext cx="4476115" cy="4476115"/>
          </a:xfrm>
          <a:prstGeom prst="rect">
            <a:avLst/>
          </a:prstGeom>
          <a:noFill/>
        </p:spPr>
      </p:pic>
    </p:spTree>
    <p:extLst>
      <p:ext uri="{BB962C8B-B14F-4D97-AF65-F5344CB8AC3E}">
        <p14:creationId xmlns:p14="http://schemas.microsoft.com/office/powerpoint/2010/main" val="318883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Γραφείο με υπολογιστή, τηλέφωνο, βιβλία κ.λπ.">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3" name="Τίτλος 2">
            <a:extLst>
              <a:ext uri="{FF2B5EF4-FFF2-40B4-BE49-F238E27FC236}">
                <a16:creationId xmlns:a16="http://schemas.microsoft.com/office/drawing/2014/main" id="{200B3D2B-613A-41BE-987D-E6A1324B456D}"/>
              </a:ext>
            </a:extLst>
          </p:cNvPr>
          <p:cNvSpPr>
            <a:spLocks noGrp="1"/>
          </p:cNvSpPr>
          <p:nvPr>
            <p:ph type="ctrTitle"/>
          </p:nvPr>
        </p:nvSpPr>
        <p:spPr>
          <a:xfrm>
            <a:off x="0" y="901338"/>
            <a:ext cx="5098869" cy="1745226"/>
          </a:xfrm>
        </p:spPr>
        <p:txBody>
          <a:bodyPr rtlCol="0"/>
          <a:lstStyle/>
          <a:p>
            <a:pPr rtl="0"/>
            <a:r>
              <a:rPr lang="el-GR" sz="4800" spc="-34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Λειτουργία </a:t>
            </a:r>
            <a:br>
              <a:rPr lang="el-GR" sz="4800" spc="-34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spc="-34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Γραμματείας</a:t>
            </a:r>
          </a:p>
        </p:txBody>
      </p:sp>
      <p:sp>
        <p:nvSpPr>
          <p:cNvPr id="14" name="Θέση κειμένου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164688"/>
            <a:ext cx="5956300" cy="1100565"/>
          </a:xfrm>
          <a:solidFill>
            <a:srgbClr val="0070C0">
              <a:alpha val="80000"/>
            </a:srgbClr>
          </a:solidFill>
        </p:spPr>
        <p:txBody>
          <a:bodyPr rtlCol="0"/>
          <a:lstStyle/>
          <a:p>
            <a:pPr algn="ctr" rtl="0"/>
            <a:r>
              <a:rPr lang="el-GR" sz="4000" b="1" dirty="0">
                <a:effectLst>
                  <a:outerShdw blurRad="38100" dist="38100" dir="2700000" algn="tl">
                    <a:srgbClr val="000000">
                      <a:alpha val="43137"/>
                    </a:srgbClr>
                  </a:outerShdw>
                </a:effectLst>
                <a:latin typeface="Calibri Light" pitchFamily="34" charset="0"/>
                <a:cs typeface="Calibri Light" pitchFamily="34" charset="0"/>
              </a:rPr>
              <a:t>ΔΙΟΙΚΗΤΙΚΕΣ</a:t>
            </a:r>
          </a:p>
        </p:txBody>
      </p:sp>
      <p:sp>
        <p:nvSpPr>
          <p:cNvPr id="5" name="Θέση αριθμού διαφάνειας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14</a:t>
            </a:fld>
            <a:endParaRPr lang="el-GR" dirty="0"/>
          </a:p>
        </p:txBody>
      </p:sp>
      <p:sp>
        <p:nvSpPr>
          <p:cNvPr id="6" name="5 - TextBox"/>
          <p:cNvSpPr txBox="1"/>
          <p:nvPr/>
        </p:nvSpPr>
        <p:spPr>
          <a:xfrm>
            <a:off x="3648891" y="3718679"/>
            <a:ext cx="8543109" cy="3139321"/>
          </a:xfrm>
          <a:prstGeom prst="rect">
            <a:avLst/>
          </a:prstGeom>
          <a:solidFill>
            <a:srgbClr val="0070C0"/>
          </a:solidFill>
        </p:spPr>
        <p:txBody>
          <a:bodyPr wrap="square" rtlCol="0">
            <a:spAutoFit/>
          </a:bodyPr>
          <a:lstStyle/>
          <a:p>
            <a:pPr marL="457200" lvl="0" indent="-457200">
              <a:buFont typeface="+mj-lt"/>
              <a:buAutoNum type="arabicPeriod"/>
            </a:pP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Διαδικτυακή επικοινωνία σε  πρώτιστο βαθμό με τα μέλη και τους γονείς</a:t>
            </a:r>
          </a:p>
          <a:p>
            <a:pPr marL="457200" lvl="0" indent="-457200">
              <a:buFont typeface="+mj-lt"/>
              <a:buAutoNum type="arabicPeriod"/>
            </a:pPr>
            <a:endPar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457200" indent="-457200">
              <a:buFont typeface="+mj-lt"/>
              <a:buAutoNum type="arabicPeriod"/>
            </a:pP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Όπου αυτό είναι δύσκολο και πρέπει να υπάρχει απευθείας επαφή:</a:t>
            </a:r>
          </a:p>
          <a:p>
            <a:pPr marL="457200" indent="-457200">
              <a:buFont typeface="+mj-lt"/>
              <a:buAutoNum type="arabicPeriod"/>
            </a:pPr>
            <a:endPar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Τήρηση ΜΑΠ</a:t>
            </a:r>
          </a:p>
          <a:p>
            <a:pPr lvl="0">
              <a:buFont typeface="Arial" pitchFamily="34" charset="0"/>
              <a:buChar char="•"/>
            </a:pPr>
            <a:endPar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Αποστάσεων ασφαλείας </a:t>
            </a:r>
          </a:p>
          <a:p>
            <a:pPr lvl="0">
              <a:buFont typeface="Arial" pitchFamily="34" charset="0"/>
              <a:buChar char="•"/>
            </a:pPr>
            <a:endPar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Ένα άτομο επιπλέον στο γραφείο εκτός του έχοντος εργασία.</a:t>
            </a:r>
          </a:p>
          <a:p>
            <a:endParaRPr lang="el-GR" sz="1600" b="1" dirty="0">
              <a:effectLst>
                <a:outerShdw blurRad="38100" dist="38100" dir="2700000" algn="tl">
                  <a:srgbClr val="000000">
                    <a:alpha val="43137"/>
                  </a:srgbClr>
                </a:outerShdw>
              </a:effectLst>
              <a:latin typeface="Calibri Light" pitchFamily="34" charset="0"/>
              <a:cs typeface="Calibri Light" pitchFamily="34" charset="0"/>
            </a:endParaRPr>
          </a:p>
        </p:txBody>
      </p:sp>
    </p:spTree>
    <p:extLst>
      <p:ext uri="{BB962C8B-B14F-4D97-AF65-F5344CB8AC3E}">
        <p14:creationId xmlns:p14="http://schemas.microsoft.com/office/powerpoint/2010/main" val="409167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019 World Sailing Annual Conference"/>
          <p:cNvPicPr>
            <a:picLocks noGrp="1" noChangeAspect="1" noChangeArrowheads="1"/>
          </p:cNvPicPr>
          <p:nvPr>
            <p:ph type="pic" sz="quarter" idx="14"/>
          </p:nvPr>
        </p:nvPicPr>
        <p:blipFill>
          <a:blip r:embed="rId3"/>
          <a:srcRect l="19218" r="19218"/>
          <a:stretch>
            <a:fillRect/>
          </a:stretch>
        </p:blipFill>
        <p:spPr bwMode="auto">
          <a:xfrm>
            <a:off x="0" y="-1"/>
            <a:ext cx="6138863" cy="6688183"/>
          </a:xfrm>
          <a:prstGeom prst="rect">
            <a:avLst/>
          </a:prstGeom>
          <a:noFill/>
        </p:spPr>
      </p:pic>
      <p:sp>
        <p:nvSpPr>
          <p:cNvPr id="4" name="Θέση περιεχομένου 3">
            <a:extLst>
              <a:ext uri="{FF2B5EF4-FFF2-40B4-BE49-F238E27FC236}">
                <a16:creationId xmlns:a16="http://schemas.microsoft.com/office/drawing/2014/main" id="{3B86E961-B76E-423F-995E-11B31E921437}"/>
              </a:ext>
            </a:extLst>
          </p:cNvPr>
          <p:cNvSpPr>
            <a:spLocks noGrp="1"/>
          </p:cNvSpPr>
          <p:nvPr>
            <p:ph sz="half" idx="1"/>
          </p:nvPr>
        </p:nvSpPr>
        <p:spPr>
          <a:xfrm>
            <a:off x="0" y="274320"/>
            <a:ext cx="5839098" cy="966651"/>
          </a:xfrm>
          <a:solidFill>
            <a:srgbClr val="0070C0"/>
          </a:solidFill>
        </p:spPr>
        <p:txBody>
          <a:bodyPr rtlCol="0"/>
          <a:lstStyle/>
          <a:p>
            <a:pPr algn="ctr">
              <a:lnSpc>
                <a:spcPct val="100000"/>
              </a:lnSpc>
            </a:pPr>
            <a:endParaRPr lang="el-GR" sz="4800" b="1" u="sng" dirty="0">
              <a:effectLst>
                <a:outerShdw blurRad="38100" dist="38100" dir="2700000" algn="tl">
                  <a:srgbClr val="000000">
                    <a:alpha val="43137"/>
                  </a:srgbClr>
                </a:outerShdw>
              </a:effectLst>
              <a:latin typeface="Calibri Light" pitchFamily="34" charset="0"/>
              <a:cs typeface="Calibri Light" pitchFamily="34" charset="0"/>
            </a:endParaRPr>
          </a:p>
          <a:p>
            <a:pPr algn="ctr">
              <a:lnSpc>
                <a:spcPct val="100000"/>
              </a:lnSpc>
            </a:pPr>
            <a:r>
              <a:rPr lang="el-GR" sz="4800" b="1" u="sng" dirty="0">
                <a:effectLst>
                  <a:outerShdw blurRad="38100" dist="38100" dir="2700000" algn="tl">
                    <a:srgbClr val="000000">
                      <a:alpha val="43137"/>
                    </a:srgbClr>
                  </a:outerShdw>
                </a:effectLst>
                <a:latin typeface="Calibri Light" pitchFamily="34" charset="0"/>
                <a:cs typeface="Calibri Light" pitchFamily="34" charset="0"/>
              </a:rPr>
              <a:t>Λειτουργία ΔΣ – ΓΣ</a:t>
            </a:r>
          </a:p>
          <a:p>
            <a:pPr algn="ctr">
              <a:lnSpc>
                <a:spcPct val="100000"/>
              </a:lnSpc>
            </a:pPr>
            <a:endParaRPr lang="el-GR" sz="4800" b="1" dirty="0">
              <a:effectLst>
                <a:outerShdw blurRad="38100" dist="38100" dir="2700000" algn="tl">
                  <a:srgbClr val="000000">
                    <a:alpha val="43137"/>
                  </a:srgbClr>
                </a:outerShdw>
              </a:effectLst>
              <a:latin typeface="Calibri Light" pitchFamily="34" charset="0"/>
              <a:cs typeface="Calibri Light" pitchFamily="34" charset="0"/>
            </a:endParaRPr>
          </a:p>
          <a:p>
            <a:pPr rtl="0"/>
            <a:r>
              <a:rPr lang="el-GR" sz="1500" dirty="0"/>
              <a:t> </a:t>
            </a:r>
          </a:p>
        </p:txBody>
      </p:sp>
      <p:sp>
        <p:nvSpPr>
          <p:cNvPr id="6" name="Θέση αριθμού διαφάνειας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15</a:t>
            </a:fld>
            <a:endParaRPr lang="el-GR"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10" name="3 - Θέση κειμένου"/>
          <p:cNvSpPr txBox="1">
            <a:spLocks/>
          </p:cNvSpPr>
          <p:nvPr/>
        </p:nvSpPr>
        <p:spPr>
          <a:xfrm>
            <a:off x="6139543" y="1018902"/>
            <a:ext cx="5869578" cy="5107577"/>
          </a:xfrm>
          <a:prstGeom prst="rect">
            <a:avLst/>
          </a:prstGeom>
          <a:noFill/>
        </p:spPr>
        <p:txBody>
          <a:bodyPr vert="horz" lIns="0" tIns="0" rIns="0" bIns="0" rtlCol="0" anchor="ct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Πρωτίστως με τηλεδιάσκεψη για όσο χρόνο διαρκεί η μερική άρση των μέτρων</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Όπου αυτό είναι δύσκολο και πρέπει να υπάρχει απευθείας επαφή:</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Τήρηση ΜΑΠ</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Αποστάσεων ασφαλείας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rPr>
              <a:t>Αναβολή των ΓΣ μέχρι της ολικής επανόδου</a:t>
            </a:r>
            <a:endParaRPr kumimoji="0" lang="el-GR" sz="239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66521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Τη Συμμετοχή της Ελλάδας στο ΤΟΚΥΟ 2020 κέρδισαν οι Ολυμπιονίκες μας του 470 Π.Μάντης και Π. Καγιαλής"/>
          <p:cNvPicPr>
            <a:picLocks noGrp="1" noChangeAspect="1" noChangeArrowheads="1"/>
          </p:cNvPicPr>
          <p:nvPr>
            <p:ph type="pic" sz="quarter" idx="10"/>
          </p:nvPr>
        </p:nvPicPr>
        <p:blipFill>
          <a:blip r:embed="rId2"/>
          <a:srcRect t="7520" b="13094"/>
          <a:stretch>
            <a:fillRect/>
          </a:stretch>
        </p:blipFill>
        <p:spPr bwMode="auto">
          <a:xfrm>
            <a:off x="0" y="0"/>
            <a:ext cx="12192000" cy="6857999"/>
          </a:xfrm>
          <a:prstGeom prst="rect">
            <a:avLst/>
          </a:prstGeom>
          <a:noFill/>
        </p:spPr>
      </p:pic>
      <p:sp>
        <p:nvSpPr>
          <p:cNvPr id="3" name="2 - Τίτλος"/>
          <p:cNvSpPr>
            <a:spLocks noGrp="1"/>
          </p:cNvSpPr>
          <p:nvPr>
            <p:ph type="ctrTitle"/>
          </p:nvPr>
        </p:nvSpPr>
        <p:spPr>
          <a:xfrm>
            <a:off x="222068" y="3458827"/>
            <a:ext cx="5956300" cy="2654590"/>
          </a:xfrm>
        </p:spPr>
        <p:txBody>
          <a:bodyPr/>
          <a:lstStyle/>
          <a:p>
            <a:pPr algn="ctr"/>
            <a:r>
              <a:rPr lang="el-GR" u="sng" dirty="0">
                <a:solidFill>
                  <a:srgbClr val="00B0F0"/>
                </a:solidFill>
              </a:rPr>
              <a:t>ΑΘΛΗΤΙΚΕΣ</a:t>
            </a:r>
            <a:br>
              <a:rPr lang="el-GR" u="sng" dirty="0">
                <a:solidFill>
                  <a:srgbClr val="00B0F0"/>
                </a:solidFill>
              </a:rPr>
            </a:br>
            <a:r>
              <a:rPr lang="el-GR" dirty="0">
                <a:solidFill>
                  <a:srgbClr val="00B0F0"/>
                </a:solidFill>
              </a:rPr>
              <a:t>Ακολούθως   περιγράφονται ανά  στάδιο  οι διαδικασίες κατά:</a:t>
            </a:r>
            <a:br>
              <a:rPr lang="el-GR" dirty="0"/>
            </a:br>
            <a:br>
              <a:rPr lang="el-GR" u="sng" dirty="0">
                <a:solidFill>
                  <a:srgbClr val="00B0F0"/>
                </a:solidFill>
              </a:rPr>
            </a:br>
            <a:br>
              <a:rPr lang="el-GR" dirty="0">
                <a:solidFill>
                  <a:srgbClr val="00B0F0"/>
                </a:solidFill>
              </a:rPr>
            </a:br>
            <a:endParaRPr lang="el-GR" dirty="0">
              <a:solidFill>
                <a:srgbClr val="00B0F0"/>
              </a:solidFill>
            </a:endParaRPr>
          </a:p>
        </p:txBody>
      </p:sp>
      <p:sp>
        <p:nvSpPr>
          <p:cNvPr id="5" name="4 - Θέση υποσέλιδου"/>
          <p:cNvSpPr>
            <a:spLocks noGrp="1"/>
          </p:cNvSpPr>
          <p:nvPr>
            <p:ph type="ftr" sz="quarter" idx="11"/>
          </p:nvPr>
        </p:nvSpPr>
        <p:spPr/>
        <p:txBody>
          <a:bodyPr/>
          <a:lstStyle/>
          <a:p>
            <a:pPr rtl="0"/>
            <a:r>
              <a:rPr lang="el-GR"/>
              <a:t>Προσθήκη υποσέλιδου</a:t>
            </a:r>
            <a:endParaRPr lang="el-GR" dirty="0"/>
          </a:p>
        </p:txBody>
      </p:sp>
      <p:sp>
        <p:nvSpPr>
          <p:cNvPr id="6" name="5 - Θέση αριθμού διαφάνειας"/>
          <p:cNvSpPr>
            <a:spLocks noGrp="1"/>
          </p:cNvSpPr>
          <p:nvPr>
            <p:ph type="sldNum" sz="quarter" idx="12"/>
          </p:nvPr>
        </p:nvSpPr>
        <p:spPr/>
        <p:txBody>
          <a:bodyPr/>
          <a:lstStyle/>
          <a:p>
            <a:pPr rtl="0"/>
            <a:fld id="{19B51A1E-902D-48AF-9020-955120F399B6}" type="slidenum">
              <a:rPr lang="el-GR" smtClean="0"/>
              <a:pPr rtl="0"/>
              <a:t>16</a:t>
            </a:fld>
            <a:endParaRPr lang="el-GR" dirty="0"/>
          </a:p>
        </p:txBody>
      </p:sp>
      <p:sp>
        <p:nvSpPr>
          <p:cNvPr id="7" name="6 - Θέση κειμένου"/>
          <p:cNvSpPr>
            <a:spLocks noGrp="1"/>
          </p:cNvSpPr>
          <p:nvPr>
            <p:ph type="body" sz="quarter" idx="13"/>
          </p:nvPr>
        </p:nvSpPr>
        <p:spPr>
          <a:xfrm>
            <a:off x="6235700" y="2790320"/>
            <a:ext cx="5956300" cy="4067680"/>
          </a:xfrm>
          <a:solidFill>
            <a:srgbClr val="0070C0">
              <a:alpha val="80000"/>
            </a:srgbClr>
          </a:solidFill>
        </p:spPr>
        <p:txBody>
          <a:bodyPr/>
          <a:lstStyle/>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itchFamily="34" charset="0"/>
                <a:cs typeface="Calibri Light" pitchFamily="34" charset="0"/>
              </a:rPr>
              <a:t>ΠΡΟΣΕΛΕΥΣΗ</a:t>
            </a:r>
          </a:p>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itchFamily="34" charset="0"/>
                <a:cs typeface="Calibri Light" pitchFamily="34" charset="0"/>
              </a:rPr>
              <a:t>ΠΡΟΕΤΟΙΜΑΣΙΑ ΣΚΑΦΩΝ</a:t>
            </a:r>
          </a:p>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itchFamily="34" charset="0"/>
                <a:cs typeface="Calibri Light" pitchFamily="34" charset="0"/>
              </a:rPr>
              <a:t>ΘΕΩΡΙΑ</a:t>
            </a:r>
          </a:p>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itchFamily="34" charset="0"/>
                <a:cs typeface="Calibri Light" pitchFamily="34" charset="0"/>
              </a:rPr>
              <a:t>ΠΡΟΠΟΝΗΣΗ ΣΤΗ ΘΑΛΑΣΣΑ</a:t>
            </a:r>
          </a:p>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itchFamily="34" charset="0"/>
                <a:cs typeface="Calibri Light" pitchFamily="34" charset="0"/>
              </a:rPr>
              <a:t>ΦΥΛΑΞΗ ΣΚΑΦΩΝ</a:t>
            </a:r>
          </a:p>
          <a:p>
            <a:pPr marL="342900" lvl="0" indent="-342900" algn="just">
              <a:buFont typeface="+mj-lt"/>
              <a:buAutoNum type="arabicPeriod"/>
            </a:pPr>
            <a:r>
              <a:rPr lang="el-GR" sz="3600" b="1" dirty="0">
                <a:effectLst>
                  <a:outerShdw blurRad="38100" dist="38100" dir="2700000" algn="tl">
                    <a:srgbClr val="000000">
                      <a:alpha val="43137"/>
                    </a:srgbClr>
                  </a:outerShdw>
                </a:effectLst>
                <a:latin typeface="Calibri Light" pitchFamily="34" charset="0"/>
                <a:cs typeface="Calibri Light" pitchFamily="34" charset="0"/>
              </a:rPr>
              <a:t>ΤΟΥΑΛΕΤΕΣ - ΑΠΟΧΩΡΗΣΗ</a:t>
            </a:r>
          </a:p>
          <a:p>
            <a:pPr marL="342900" indent="-342900" algn="just">
              <a:buFont typeface="+mj-lt"/>
              <a:buAutoNum type="arabicPeriod"/>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a:t>
            </a:r>
            <a:r>
              <a:rPr lang="en-US"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ΑΘΛΗΤΩΝ</a:t>
            </a: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410789"/>
            <a:ext cx="12192001" cy="4950821"/>
          </a:xfrm>
          <a:solidFill>
            <a:schemeClr val="bg1">
              <a:alpha val="80000"/>
            </a:schemeClr>
          </a:solidFill>
        </p:spPr>
        <p:txBody>
          <a:bodyPr rtlCol="0"/>
          <a:lstStyle/>
          <a:p>
            <a:pPr lvl="0" algn="just">
              <a:buFont typeface="Arial" pitchFamily="34" charset="0"/>
              <a:buChar char="•"/>
            </a:pPr>
            <a:r>
              <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 κάποιος αθλητής έχει έστω και ελαφρά συμπτώματα όπως αυτά περιγράφονται από τον ΕΟΔΥ, μένει σπίτι και ειδοποιεί </a:t>
            </a:r>
            <a:r>
              <a:rPr lang="el-GR" sz="4000" dirty="0" err="1">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τηλ</a:t>
            </a:r>
            <a:r>
              <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τον Όμιλο και τον γιατρό του. </a:t>
            </a:r>
          </a:p>
          <a:p>
            <a:pPr lvl="0" algn="just">
              <a:buFont typeface="Arial" pitchFamily="34" charset="0"/>
              <a:buChar char="•"/>
            </a:pPr>
            <a:r>
              <a:rPr lang="el-GR" sz="40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 παρ’  όλα ταύτα προσέλθει δεν γίνεται δεκτός .</a:t>
            </a:r>
          </a:p>
          <a:p>
            <a:pPr lvl="0" algn="just">
              <a:buFont typeface="Arial" pitchFamily="34" charset="0"/>
              <a:buChar char="•"/>
            </a:pPr>
            <a:endPar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Καταγραφή εισερχομένων  στην αθλητική εγκατάσταση.   Διαμορφώνουμε μια είσοδο.</a:t>
            </a:r>
          </a:p>
          <a:p>
            <a:pPr algn="just" rtl="0"/>
            <a:endParaRPr lang="el-GR" dirty="0"/>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17</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a:p>
          <a:p>
            <a:pPr lvl="0">
              <a:buFont typeface="Arial" pitchFamily="34" charset="0"/>
              <a:buChar char="•"/>
            </a:pPr>
            <a:r>
              <a:rPr lang="el-GR" sz="32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Διεξάγουμε έλεγχο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pPr lvl="0">
              <a:buFont typeface="Arial" pitchFamily="34" charset="0"/>
              <a:buChar char="•"/>
            </a:pPr>
            <a:endParaRPr lang="el-GR" sz="32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Ιατρικό ιστορικό λαμβάνεται και για το προσωπικό και τεχνικό προσωπικό των σωματείων, με τον ίδιο τρόπο</a:t>
            </a: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18</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a:t>
            </a:r>
            <a:r>
              <a:rPr lang="en-US"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ΑΘΛΗΤΩΝ</a:t>
            </a: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a:p>
          <a:p>
            <a:pPr lvl="0">
              <a:buFont typeface="Arial" pitchFamily="34" charset="0"/>
              <a:buChar char="•"/>
            </a:pPr>
            <a:r>
              <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Πέραν των αθλητών, όλοι οι υπόλοιποι φοράνε μάσκες.</a:t>
            </a:r>
          </a:p>
          <a:p>
            <a:pPr lvl="0"/>
            <a:endPar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Κρατάμε απόσταση δύο μέτρων από κάθε άλλο άτομο. </a:t>
            </a:r>
          </a:p>
          <a:p>
            <a:pPr lvl="0">
              <a:buFont typeface="Arial" pitchFamily="34" charset="0"/>
              <a:buChar char="•"/>
            </a:pPr>
            <a:endPar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αθλητές φορούν υποχρεωτικά μάσκες ή μαντήλι, καπέλο και γυαλιά κατά τη διάρκεια της παραμονής στη στεριά και προαιρετικά κατά τη διάρκεια της </a:t>
            </a:r>
            <a:r>
              <a:rPr lang="el-GR" sz="4000" dirty="0">
                <a:latin typeface="Calibri Light" pitchFamily="34" charset="0"/>
                <a:cs typeface="Calibri Light" pitchFamily="34" charset="0"/>
              </a:rPr>
              <a:t>προπόνησης στη θάλασσα.</a:t>
            </a:r>
            <a:endParaRPr lang="el-GR" sz="4000" dirty="0">
              <a:solidFill>
                <a:srgbClr val="0070C0"/>
              </a:solidFill>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19</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Αναβολή για το Ευρωπαϊκό και Παγκόσμιο Πρωτάθλημα Optimist"/>
          <p:cNvPicPr>
            <a:picLocks noGrp="1" noChangeAspect="1" noChangeArrowheads="1"/>
          </p:cNvPicPr>
          <p:nvPr>
            <p:ph type="pic" sz="quarter" idx="14"/>
          </p:nvPr>
        </p:nvPicPr>
        <p:blipFill>
          <a:blip r:embed="rId3"/>
          <a:srcRect l="24004" r="24004"/>
          <a:stretch>
            <a:fillRect/>
          </a:stretch>
        </p:blipFill>
        <p:spPr bwMode="auto">
          <a:prstGeom prst="rect">
            <a:avLst/>
          </a:prstGeom>
          <a:noFill/>
        </p:spPr>
      </p:pic>
      <p:sp>
        <p:nvSpPr>
          <p:cNvPr id="4" name="Θέση περιεχομένου 3">
            <a:extLst>
              <a:ext uri="{FF2B5EF4-FFF2-40B4-BE49-F238E27FC236}">
                <a16:creationId xmlns:a16="http://schemas.microsoft.com/office/drawing/2014/main" id="{D355C61F-C8F1-4977-8E1F-F16C0D9EA88C}"/>
              </a:ext>
            </a:extLst>
          </p:cNvPr>
          <p:cNvSpPr>
            <a:spLocks noGrp="1"/>
          </p:cNvSpPr>
          <p:nvPr>
            <p:ph sz="half" idx="1"/>
          </p:nvPr>
        </p:nvSpPr>
        <p:spPr>
          <a:xfrm>
            <a:off x="195944" y="156754"/>
            <a:ext cx="5786846" cy="6178732"/>
          </a:xfrm>
        </p:spPr>
        <p:txBody>
          <a:bodyPr rtlCol="0"/>
          <a:lstStyle/>
          <a:p>
            <a:pPr marL="0" indent="0" rtl="0">
              <a:buNone/>
            </a:pPr>
            <a:endParaRPr lang="el-GR" dirty="0"/>
          </a:p>
        </p:txBody>
      </p:sp>
      <p:sp>
        <p:nvSpPr>
          <p:cNvPr id="20" name="Ορθογώνιο 19" descr="Μπλοκ επισήμανσης">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1445559" y="1820087"/>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a16="http://schemas.microsoft.com/office/drawing/2014/main" id="{3560F281-4FF6-4617-A809-AC9C15ECF18A}"/>
              </a:ext>
            </a:extLst>
          </p:cNvPr>
          <p:cNvSpPr>
            <a:spLocks noGrp="1"/>
          </p:cNvSpPr>
          <p:nvPr>
            <p:ph type="title"/>
          </p:nvPr>
        </p:nvSpPr>
        <p:spPr>
          <a:xfrm>
            <a:off x="326570" y="796835"/>
            <a:ext cx="4653806" cy="1025796"/>
          </a:xfrm>
        </p:spPr>
        <p:txBody>
          <a:bodyPr rtlCol="0"/>
          <a:lstStyle/>
          <a:p>
            <a:pPr algn="ctr" rtl="0"/>
            <a:r>
              <a:rPr lang="el-GR" sz="8000"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ΣΤΟΧΟΙ</a:t>
            </a:r>
          </a:p>
        </p:txBody>
      </p:sp>
      <p:sp>
        <p:nvSpPr>
          <p:cNvPr id="3" name="Θέση κειμένου 2">
            <a:extLst>
              <a:ext uri="{FF2B5EF4-FFF2-40B4-BE49-F238E27FC236}">
                <a16:creationId xmlns:a16="http://schemas.microsoft.com/office/drawing/2014/main" id="{611DC577-0A95-47D0-95D9-5F8DA763D46B}"/>
              </a:ext>
            </a:extLst>
          </p:cNvPr>
          <p:cNvSpPr>
            <a:spLocks noGrp="1"/>
          </p:cNvSpPr>
          <p:nvPr>
            <p:ph type="body" sz="quarter" idx="32"/>
          </p:nvPr>
        </p:nvSpPr>
        <p:spPr>
          <a:xfrm>
            <a:off x="182878" y="2129245"/>
            <a:ext cx="8294915" cy="4140926"/>
          </a:xfrm>
          <a:solidFill>
            <a:schemeClr val="accent5">
              <a:lumMod val="50000"/>
              <a:lumOff val="50000"/>
              <a:alpha val="80000"/>
            </a:schemeClr>
          </a:solidFill>
        </p:spPr>
        <p:txBody>
          <a:bodyPr rtlCol="0"/>
          <a:lstStyle/>
          <a:p>
            <a:pPr marL="342900" lvl="0" indent="-342900" algn="just">
              <a:buFont typeface="+mj-lt"/>
              <a:buAutoNum type="arabicPeriod"/>
            </a:pPr>
            <a:r>
              <a:rPr lang="el-GR" sz="3200" b="1" dirty="0">
                <a:effectLst>
                  <a:outerShdw blurRad="38100" dist="38100" dir="2700000" algn="tl">
                    <a:srgbClr val="000000">
                      <a:alpha val="43137"/>
                    </a:srgbClr>
                  </a:outerShdw>
                </a:effectLst>
                <a:latin typeface="Calibri Light" pitchFamily="34" charset="0"/>
                <a:cs typeface="Calibri Light" pitchFamily="34" charset="0"/>
              </a:rPr>
              <a:t>Η προστασία της υγείας τόσο των αθλητών όσο των προπονητών και του προσωπικού τους</a:t>
            </a:r>
          </a:p>
          <a:p>
            <a:pPr marL="342900" lvl="0" indent="-342900" algn="just">
              <a:buFont typeface="+mj-lt"/>
              <a:buAutoNum type="arabicPeriod"/>
            </a:pPr>
            <a:endParaRPr lang="el-GR" sz="3200" b="1" dirty="0">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lgn="just">
              <a:buFont typeface="+mj-lt"/>
              <a:buAutoNum type="arabicPeriod"/>
            </a:pPr>
            <a:r>
              <a:rPr lang="el-GR" sz="3200" b="1" dirty="0">
                <a:effectLst>
                  <a:outerShdw blurRad="38100" dist="38100" dir="2700000" algn="tl">
                    <a:srgbClr val="000000">
                      <a:alpha val="43137"/>
                    </a:srgbClr>
                  </a:outerShdw>
                </a:effectLst>
                <a:latin typeface="Calibri Light" pitchFamily="34" charset="0"/>
                <a:cs typeface="Calibri Light" pitchFamily="34" charset="0"/>
              </a:rPr>
              <a:t>Η ποιοτική και ασφαλής  προπόνηση</a:t>
            </a:r>
          </a:p>
          <a:p>
            <a:pPr marL="342900" lvl="0" indent="-342900" algn="just">
              <a:buFont typeface="+mj-lt"/>
              <a:buAutoNum type="arabicPeriod"/>
            </a:pPr>
            <a:endParaRPr lang="el-GR" sz="3200" b="1" dirty="0">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lgn="just">
              <a:buFont typeface="+mj-lt"/>
              <a:buAutoNum type="arabicPeriod"/>
            </a:pPr>
            <a:r>
              <a:rPr lang="el-GR" sz="3200" b="1" dirty="0">
                <a:effectLst>
                  <a:outerShdw blurRad="38100" dist="38100" dir="2700000" algn="tl">
                    <a:srgbClr val="000000">
                      <a:alpha val="43137"/>
                    </a:srgbClr>
                  </a:outerShdw>
                </a:effectLst>
                <a:latin typeface="Calibri Light" pitchFamily="34" charset="0"/>
                <a:cs typeface="Calibri Light" pitchFamily="34" charset="0"/>
              </a:rPr>
              <a:t>Η όσο το δυνατόν απρόσκοπτη λειτουργία τους</a:t>
            </a:r>
          </a:p>
          <a:p>
            <a:pPr rtl="0"/>
            <a:endParaRPr lang="el-GR" dirty="0"/>
          </a:p>
        </p:txBody>
      </p:sp>
      <p:sp>
        <p:nvSpPr>
          <p:cNvPr id="6" name="Θέση αριθμού διαφάνειας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a:t>
            </a:fld>
            <a:endParaRPr lang="el-GR" dirty="0"/>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a:t>
            </a:r>
            <a:r>
              <a:rPr lang="en-US" sz="480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480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ΑΘΛΗΤΩΝ</a:t>
            </a: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Δεν κάνουμε χειραψίες ή εναγκαλισμούς. </a:t>
            </a:r>
          </a:p>
          <a:p>
            <a:pPr lvl="0" algn="just"/>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Αποφεύγουμε να αγγίζουμε το πρόσωπό μας.</a:t>
            </a:r>
          </a:p>
          <a:p>
            <a:pPr lvl="0" algn="just">
              <a:buFont typeface="Arial" pitchFamily="34" charset="0"/>
              <a:buChar char="•"/>
            </a:pPr>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Χρησιμοποιούμε αποκλειστικά τα δικά μας αθλητικά είδη, τα οποία πλένουμε στο σπίτι μας. </a:t>
            </a:r>
          </a:p>
          <a:p>
            <a:pPr lvl="0" algn="just">
              <a:buFont typeface="Arial" pitchFamily="34" charset="0"/>
              <a:buChar char="•"/>
            </a:pPr>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Προτιμάμε τη μεταφορά προς και από τον αθλητικό χώρο με το δικό μας μέσο μεταφοράς. Συστήνεται εναλλακτικά η χρήση ποδηλάτου.</a:t>
            </a:r>
          </a:p>
          <a:p>
            <a:pPr lvl="0">
              <a:buFont typeface="Arial" pitchFamily="34" charset="0"/>
              <a:buChar char="•"/>
            </a:pPr>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20</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410789"/>
            <a:ext cx="12192001" cy="5447211"/>
          </a:xfrm>
          <a:solidFill>
            <a:schemeClr val="bg1">
              <a:alpha val="80000"/>
            </a:schemeClr>
          </a:solidFill>
        </p:spPr>
        <p:txBody>
          <a:bodyPr rtlCol="0"/>
          <a:lstStyle/>
          <a:p>
            <a:pPr lvl="0"/>
            <a:endParaRPr lang="el-GR" dirty="0"/>
          </a:p>
          <a:p>
            <a:pPr lvl="0" algn="just"/>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p>
          <a:p>
            <a:pPr lvl="0">
              <a:buFont typeface="Arial" pitchFamily="34" charset="0"/>
              <a:buChar char="•"/>
            </a:pPr>
            <a:r>
              <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Η προσέλευση, πραγματοποιείται σύμφωνα με το πρόγραμμα όπως αυτό τροποποιείται από τον Όμιλο.</a:t>
            </a:r>
          </a:p>
          <a:p>
            <a:pPr lvl="0"/>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Ώρα άφιξης 15 λεπτά πριν την έναρξη. Η προπόνηση των διαφόρων κλάσεων θα γίνεται σε διαφορετικές χρονικές περιόδους, οι οποίες θα καθοριστούν με ανακοινώσεις.</a:t>
            </a:r>
          </a:p>
          <a:p>
            <a:pPr lvl="0" algn="just"/>
            <a:endParaRPr lang="el-GR" sz="4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21</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1. ΠΡΟΣΕΛΕΥΣΗΑΘΛΗΤΩΝ</a:t>
            </a: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201784"/>
            <a:ext cx="12192001" cy="6021977"/>
          </a:xfrm>
          <a:solidFill>
            <a:schemeClr val="bg1">
              <a:alpha val="80000"/>
            </a:schemeClr>
          </a:solidFill>
        </p:spPr>
        <p:txBody>
          <a:bodyPr rtlCol="0"/>
          <a:lstStyle/>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Φορώντας από το σπίτι τους τον  ατομικό ιστιοπλοϊκό τους  εξοπλισμό και την αλλαξιά τους μετά την προπόνηση σε σακούλες νάιλον  στο σακίδιο τους.</a:t>
            </a:r>
          </a:p>
          <a:p>
            <a:pPr lvl="0">
              <a:buFont typeface="Arial" pitchFamily="34" charset="0"/>
              <a:buChar char="•"/>
            </a:pPr>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γονείς που θα συνοδεύουν ανήλικους αθλητές στους χώρους του Ομίλου θα πρέπει να τους παραδίδουν και να απομακρύνονται μέχρι τη λήξη της προπόνησης τους και να επανέρχονται μόνο για να τους παραλάβουν, για να αποφεύγεται ο  συνωστισμός ατόμων στον χώρο.</a:t>
            </a:r>
          </a:p>
          <a:p>
            <a:pPr lvl="0">
              <a:buFont typeface="Arial" pitchFamily="34" charset="0"/>
              <a:buChar char="•"/>
            </a:pPr>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Έχοντας μαζί τους ΜΑΠ όπως αυτά  περιγράφονται παραπάνω.</a:t>
            </a:r>
          </a:p>
          <a:p>
            <a:pPr lvl="0" algn="just"/>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22</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chemeClr val="bg1"/>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t> </a:t>
            </a:r>
            <a:br>
              <a:rPr lang="el-GR" sz="4800" dirty="0"/>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2.  ΠΡΟΕΤΟΙΜΑΣΙΑ   ΣΚΑΦΩΝ</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201784"/>
            <a:ext cx="12192001" cy="6021977"/>
          </a:xfrm>
          <a:solidFill>
            <a:srgbClr val="0070C0">
              <a:alpha val="80000"/>
            </a:srgbClr>
          </a:solidFill>
        </p:spPr>
        <p:txBody>
          <a:bodyPr rtlCol="0"/>
          <a:lstStyle/>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Ξεχωριστά κάθε σκάφος  τηρουμένων των αποστάσεων 2</a:t>
            </a:r>
            <a:r>
              <a:rPr lang="en-US" sz="2800" dirty="0">
                <a:effectLst>
                  <a:outerShdw blurRad="38100" dist="38100" dir="2700000" algn="tl">
                    <a:srgbClr val="000000">
                      <a:alpha val="43137"/>
                    </a:srgbClr>
                  </a:outerShdw>
                </a:effectLst>
                <a:latin typeface="Calibri Light" pitchFamily="34" charset="0"/>
                <a:cs typeface="Calibri Light" pitchFamily="34" charset="0"/>
              </a:rPr>
              <a:t>m</a:t>
            </a:r>
            <a:r>
              <a:rPr lang="el-GR" sz="2800" dirty="0">
                <a:effectLst>
                  <a:outerShdw blurRad="38100" dist="38100" dir="2700000" algn="tl">
                    <a:srgbClr val="000000">
                      <a:alpha val="43137"/>
                    </a:srgbClr>
                  </a:outerShdw>
                </a:effectLst>
                <a:latin typeface="Calibri Light" pitchFamily="34" charset="0"/>
                <a:cs typeface="Calibri Light" pitchFamily="34" charset="0"/>
              </a:rPr>
              <a:t> μεταξύ των παιδιών και χρήση μάσκας.</a:t>
            </a:r>
          </a:p>
          <a:p>
            <a:pPr lvl="0"/>
            <a:endParaRPr lang="el-GR" sz="28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Μείωση αριθμού σκαφών / τμήμα στο μισό στην ώρα προπόνησης</a:t>
            </a:r>
          </a:p>
          <a:p>
            <a:pPr lvl="0">
              <a:buFont typeface="Arial" pitchFamily="34" charset="0"/>
              <a:buChar char="•"/>
            </a:pPr>
            <a:endParaRPr lang="el-GR" sz="28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Η ολοκλήρωση της προετοιμασίας σε εξωτερικό χώρο </a:t>
            </a:r>
          </a:p>
          <a:p>
            <a:pPr lvl="0">
              <a:buFont typeface="Arial" pitchFamily="34" charset="0"/>
              <a:buChar char="•"/>
            </a:pPr>
            <a:endParaRPr lang="el-GR" sz="28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Η τοποθέτηση εξοπλισμού θα γίνεται ξεχωριστά στον εξωτερικό χώρο.</a:t>
            </a:r>
          </a:p>
          <a:p>
            <a:pPr lvl="0"/>
            <a:endParaRPr lang="el-GR" sz="28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Τηρούνται οι προβλεπόμενες αποστάσεις</a:t>
            </a: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23</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chemeClr val="bg1"/>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t> </a:t>
            </a:r>
            <a:br>
              <a:rPr lang="el-GR" sz="4800" dirty="0"/>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2.  ΠΡΟΕΤΟΙΜΑΣΙΑ   ΣΚΑΦΩΝ</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effectLst>
                  <a:outerShdw blurRad="38100" dist="38100" dir="2700000" algn="tl">
                    <a:srgbClr val="000000">
                      <a:alpha val="43137"/>
                    </a:srgbClr>
                  </a:outerShdw>
                </a:effectLst>
              </a:rPr>
            </a:br>
            <a:endParaRPr lang="el-GR" sz="4700" dirty="0">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201784"/>
            <a:ext cx="12192001" cy="6021977"/>
          </a:xfrm>
          <a:solidFill>
            <a:srgbClr val="0070C0">
              <a:alpha val="80000"/>
            </a:srgbClr>
          </a:solidFill>
        </p:spPr>
        <p:txBody>
          <a:bodyPr rtlCol="0"/>
          <a:lstStyle/>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b="1" dirty="0">
                <a:effectLst>
                  <a:outerShdw blurRad="38100" dist="38100" dir="2700000" algn="tl">
                    <a:srgbClr val="000000">
                      <a:alpha val="43137"/>
                    </a:srgbClr>
                  </a:outerShdw>
                </a:effectLst>
                <a:latin typeface="Calibri Light" pitchFamily="34" charset="0"/>
                <a:cs typeface="Calibri Light" pitchFamily="34" charset="0"/>
              </a:rPr>
              <a:t>Αν έρθουμε, στη διάρκεια της προπόνησης, σε επαφή με άλλο άτομο, αρχικά πλένουμε τα χέρια μας διεξοδικά ή χρησιμοποιούμε αντισηπτικό και στη συνέχεια ξεπλένουμε το πρόσωπο μας με άφθονο νερό. </a:t>
            </a:r>
          </a:p>
          <a:p>
            <a:pPr lvl="0">
              <a:buFont typeface="Arial" pitchFamily="34" charset="0"/>
              <a:buChar char="•"/>
            </a:pPr>
            <a:r>
              <a:rPr lang="el-GR" sz="3600" dirty="0">
                <a:latin typeface="Calibri Light" pitchFamily="34" charset="0"/>
                <a:cs typeface="Calibri Light" pitchFamily="34" charset="0"/>
              </a:rPr>
              <a:t> </a:t>
            </a:r>
          </a:p>
          <a:p>
            <a:pPr lvl="0"/>
            <a:endParaRPr lang="el-GR" sz="3600" dirty="0">
              <a:latin typeface="Calibri Light" pitchFamily="34" charset="0"/>
              <a:cs typeface="Calibri Light" pitchFamily="34" charset="0"/>
            </a:endParaRPr>
          </a:p>
          <a:p>
            <a:pPr lvl="0">
              <a:buFont typeface="Arial" pitchFamily="34" charset="0"/>
              <a:buChar char="•"/>
            </a:pPr>
            <a:r>
              <a:rPr lang="el-GR" sz="4000" b="1" dirty="0">
                <a:effectLst>
                  <a:outerShdw blurRad="38100" dist="38100" dir="2700000" algn="tl">
                    <a:srgbClr val="000000">
                      <a:alpha val="43137"/>
                    </a:srgbClr>
                  </a:outerShdw>
                </a:effectLst>
                <a:latin typeface="Calibri Light" pitchFamily="34" charset="0"/>
                <a:cs typeface="Calibri Light" pitchFamily="34" charset="0"/>
              </a:rPr>
              <a:t>Όσον αφορά στη χρήση  κοινόχρηστου εξοπλισμού αυτός  απολυμαίνεται, μετά τη χρήση ανά αθλητή  </a:t>
            </a:r>
            <a:r>
              <a:rPr lang="el-GR" sz="4800" b="1" u="sng" dirty="0">
                <a:effectLst>
                  <a:outerShdw blurRad="38100" dist="38100" dir="2700000" algn="tl">
                    <a:srgbClr val="000000">
                      <a:alpha val="43137"/>
                    </a:srgbClr>
                  </a:outerShdw>
                </a:effectLst>
                <a:latin typeface="Calibri Light" pitchFamily="34" charset="0"/>
                <a:cs typeface="Calibri Light" pitchFamily="34" charset="0"/>
              </a:rPr>
              <a:t>με ατμό.</a:t>
            </a:r>
          </a:p>
          <a:p>
            <a:pPr lvl="0">
              <a:buFont typeface="Arial" pitchFamily="34" charset="0"/>
              <a:buChar char="•"/>
            </a:pPr>
            <a:endParaRPr lang="el-GR" sz="2800"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24</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718457" y="261258"/>
            <a:ext cx="11011989" cy="8882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3.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ΘΕΩΡΙΑ</a:t>
            </a:r>
            <a:b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201784"/>
            <a:ext cx="12192001" cy="6021977"/>
          </a:xfrm>
          <a:solidFill>
            <a:schemeClr val="bg1">
              <a:alpha val="80000"/>
            </a:schemeClr>
          </a:solidFill>
        </p:spPr>
        <p:txBody>
          <a:bodyPr rtlCol="0"/>
          <a:lstStyle/>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Σε ανοικτό χώρο</a:t>
            </a:r>
          </a:p>
          <a:p>
            <a:pPr lvl="0">
              <a:buFont typeface="Arial" pitchFamily="34" charset="0"/>
              <a:buChar char="•"/>
            </a:pPr>
            <a:endParaRPr lang="el-GR" sz="4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Μικρότερης διάρκειας κατά τμήματα τηρουμένων των αποστάσεων και με χρήση ΜΑΠ</a:t>
            </a:r>
          </a:p>
          <a:p>
            <a:pPr lvl="0">
              <a:buFont typeface="Arial" pitchFamily="34" charset="0"/>
              <a:buChar char="•"/>
            </a:pPr>
            <a:endParaRPr lang="el-GR" sz="4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4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Ενθάρρυνση τηλεδιάσκεψης</a:t>
            </a:r>
          </a:p>
          <a:p>
            <a:pPr lvl="0">
              <a:buFont typeface="Arial" pitchFamily="34" charset="0"/>
              <a:buChar char="•"/>
            </a:pPr>
            <a:endParaRPr lang="el-GR" sz="4800" b="1" u="sng"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endParaRPr lang="el-GR" sz="2800" dirty="0">
              <a:solidFill>
                <a:srgbClr val="00B0F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25</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4.   ΠΡΟΠΟΝΗΣΗ  ΣΤΗ   ΘΑΛΑΣΣΑ</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70C0"/>
                </a:solidFill>
                <a:latin typeface="Calibri Light" pitchFamily="34" charset="0"/>
                <a:cs typeface="Calibri Light" pitchFamily="34" charset="0"/>
              </a:rPr>
              <a:t> </a:t>
            </a:r>
            <a:r>
              <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4.1  ΤΜΗΜΑΤΑ    ΑΡΧΑΡΙΩΝ      « στόχος  αποφυγή    συνωστισμού »</a:t>
            </a:r>
            <a:b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marL="457200" lvl="0" indent="-457200">
              <a:buFont typeface="Arial" panose="020B0604020202020204" pitchFamily="34" charset="0"/>
              <a:buChar char="•"/>
            </a:pPr>
            <a:r>
              <a:rPr lang="el-GR" sz="28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Μικρότερος αριθμός αθλητών στο τμήμα </a:t>
            </a:r>
          </a:p>
          <a:p>
            <a:pPr marL="457200" lvl="0" indent="-457200">
              <a:buFont typeface="Arial" panose="020B0604020202020204" pitchFamily="34" charset="0"/>
              <a:buChar char="•"/>
            </a:pPr>
            <a:r>
              <a:rPr lang="el-GR" sz="28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Αντίστοιχη μείωση της ώρας προπόνησης στο νερό / τμήμα</a:t>
            </a:r>
          </a:p>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Στα φουσκωτά με μήκος μέχρι 6 μέτρα άτομα (3). Για φουσκωτά μεγαλύτερα των 6 μέτρων , άτομα (4)</a:t>
            </a:r>
            <a:endParaRPr lang="el-GR" sz="28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457200" lvl="0" indent="-457200">
              <a:buFont typeface="Arial" panose="020B0604020202020204" pitchFamily="34" charset="0"/>
              <a:buChar char="•"/>
            </a:pPr>
            <a:r>
              <a:rPr lang="el-GR" sz="28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Τροποποίηση της ώρας προσέλευσης</a:t>
            </a:r>
          </a:p>
          <a:p>
            <a:pPr marL="457200" lvl="0" indent="-457200">
              <a:buFont typeface="Arial" panose="020B0604020202020204" pitchFamily="34" charset="0"/>
              <a:buChar char="•"/>
            </a:pPr>
            <a:r>
              <a:rPr lang="el-GR" sz="28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Μετά την ολοκλήρωση της προετοιμασίας των σκαφών και τηρουμένων των αποστάσεων θα πέφτουν στο νερό ανά ζεύγη, τηρώντας τις αποστάσεις .</a:t>
            </a:r>
          </a:p>
          <a:p>
            <a:pPr marL="457200" lvl="0" indent="-457200">
              <a:buFont typeface="Arial" panose="020B0604020202020204" pitchFamily="34" charset="0"/>
              <a:buChar char="•"/>
            </a:pPr>
            <a:r>
              <a:rPr lang="el-GR" sz="2800"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Χρονική απόσταση χρήσης της γλίστρας μεταξύ των τμημάτων 15-20 λεπτά για αποφυγή συνωστισμού</a:t>
            </a: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26</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4.   ΠΡΟΠΟΝΗΣΗ  ΣΤΗ   ΘΑΛΑΣΣΑ</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4.2  ΠΡΟΑΓΩΝΙΣΤΙΚΑ  –  ΑΓΩΝΙΣΤΙΚΑ « στόχος  αποφυγή  συνωστισμού »</a:t>
            </a:r>
            <a:br>
              <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Μικρότερος αριθμός αθλητών στο τμήμα </a:t>
            </a:r>
          </a:p>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Αντίστοιχη μείωση της ώρας προπόνησης στο νερό / τμήμα</a:t>
            </a:r>
          </a:p>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Στα φουσκωτά με μήκος μέχρι 6 μέτρα άτομα (3). Για φουσκωτά μεγαλύτερα των 6 μέτρων , άτομα (4)</a:t>
            </a:r>
          </a:p>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Τροποποίηση της ώρας προσέλευσης</a:t>
            </a:r>
          </a:p>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Μετά την ολοκλήρωση της προετοιμασίας των σκαφών και τηρουμένων των αποστάσεων θα πέφτουν στο νερό ανά ζεύγη, τηρώντας τις αποστάσεις .</a:t>
            </a:r>
          </a:p>
          <a:p>
            <a:pPr marL="457200" lvl="0" indent="-457200">
              <a:buFont typeface="Arial" panose="020B0604020202020204" pitchFamily="34" charset="0"/>
              <a:buChar char="•"/>
            </a:pPr>
            <a:r>
              <a:rPr lang="el-GR" sz="28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Χρονική απόσταση χρήσης της γλίστρας μεταξύ των τμημάτων 15-20 λεπτά για αποφυγή συνωστισμού</a:t>
            </a: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27</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5.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ΦΥΛΑΞΗ      ΣΚΑΦΩΝ</a:t>
            </a:r>
            <a:b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Πλύσιμο κάθε σκάφους ξεχωριστά, αναμονή του επόμενου σε απόσταση τουλάχιστον 2 μέτρων</a:t>
            </a:r>
          </a:p>
          <a:p>
            <a:pPr lvl="0" algn="just"/>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Αντίστροφα με την προετοιμασία </a:t>
            </a:r>
          </a:p>
          <a:p>
            <a:pPr lvl="0" algn="just">
              <a:buFont typeface="Arial" pitchFamily="34" charset="0"/>
              <a:buChar char="•"/>
            </a:pPr>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Απολύμανση κοινόχρηστου εξοπλισμού ΜΕ ΑΤΜΟ </a:t>
            </a:r>
          </a:p>
          <a:p>
            <a:pPr lvl="0" algn="just"/>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Αποχώρηση άμεσα από τον Όμιλο</a:t>
            </a:r>
          </a:p>
          <a:p>
            <a:pPr lvl="0" algn="just"/>
            <a:endPar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28</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lvl="0"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br>
              <a:rPr lang="el-GR" sz="4800" dirty="0">
                <a:effectLst>
                  <a:outerShdw blurRad="38100" dist="38100" dir="2700000" algn="tl">
                    <a:srgbClr val="000000">
                      <a:alpha val="43137"/>
                    </a:srgbClr>
                  </a:outerShdw>
                </a:effectLst>
              </a:rPr>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buFont typeface="Arial" pitchFamily="34" charset="0"/>
              <a:buChar char="•"/>
            </a:pPr>
            <a:r>
              <a:rPr lang="el-GR" sz="3600" dirty="0">
                <a:effectLst>
                  <a:outerShdw blurRad="38100" dist="38100" dir="2700000" algn="tl">
                    <a:srgbClr val="000000">
                      <a:alpha val="43137"/>
                    </a:srgbClr>
                  </a:outerShdw>
                </a:effectLst>
                <a:latin typeface="Calibri Light" pitchFamily="34" charset="0"/>
                <a:cs typeface="Calibri Light" pitchFamily="34" charset="0"/>
              </a:rPr>
              <a:t>Αντισηπτικό διάλυμα στην είσοδο των τουαλετών και χρήση του για κάθε αθλητή πριν την είσοδο σε αυτά.</a:t>
            </a:r>
          </a:p>
          <a:p>
            <a:pPr lvl="0">
              <a:buFont typeface="Arial" pitchFamily="34" charset="0"/>
              <a:buChar char="•"/>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a:effectLst>
                  <a:outerShdw blurRad="38100" dist="38100" dir="2700000" algn="tl">
                    <a:srgbClr val="000000">
                      <a:alpha val="43137"/>
                    </a:srgbClr>
                  </a:outerShdw>
                </a:effectLst>
                <a:latin typeface="Calibri Light" pitchFamily="34" charset="0"/>
                <a:cs typeface="Calibri Light" pitchFamily="34" charset="0"/>
              </a:rPr>
              <a:t>Αποδυτήρια ΚΛΕΙΣΤΑ</a:t>
            </a:r>
          </a:p>
          <a:p>
            <a:pPr lvl="0">
              <a:buFont typeface="Arial" pitchFamily="34" charset="0"/>
              <a:buChar char="•"/>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600" dirty="0">
                <a:effectLst>
                  <a:outerShdw blurRad="38100" dist="38100" dir="2700000" algn="tl">
                    <a:srgbClr val="000000">
                      <a:alpha val="43137"/>
                    </a:srgbClr>
                  </a:outerShdw>
                </a:effectLst>
                <a:latin typeface="Calibri Light" pitchFamily="34" charset="0"/>
                <a:cs typeface="Calibri Light" pitchFamily="34" charset="0"/>
              </a:rPr>
              <a:t>Είσοδος  σε αναλογία 4</a:t>
            </a:r>
            <a:r>
              <a:rPr lang="en-US" sz="3600" dirty="0">
                <a:effectLst>
                  <a:outerShdw blurRad="38100" dist="38100" dir="2700000" algn="tl">
                    <a:srgbClr val="000000">
                      <a:alpha val="43137"/>
                    </a:srgbClr>
                  </a:outerShdw>
                </a:effectLst>
                <a:latin typeface="Calibri Light" pitchFamily="34" charset="0"/>
                <a:cs typeface="Calibri Light" pitchFamily="34" charset="0"/>
              </a:rPr>
              <a:t>m</a:t>
            </a:r>
            <a:r>
              <a:rPr lang="el-GR" sz="3600" dirty="0">
                <a:effectLst>
                  <a:outerShdw blurRad="38100" dist="38100" dir="2700000" algn="tl">
                    <a:srgbClr val="000000">
                      <a:alpha val="43137"/>
                    </a:srgbClr>
                  </a:outerShdw>
                </a:effectLst>
                <a:latin typeface="Calibri Light" pitchFamily="34" charset="0"/>
                <a:cs typeface="Calibri Light" pitchFamily="34" charset="0"/>
              </a:rPr>
              <a:t>²/αθλητή, με χρήση μάσκας.</a:t>
            </a:r>
          </a:p>
          <a:p>
            <a:pPr lvl="0">
              <a:buFont typeface="Arial" pitchFamily="34" charset="0"/>
              <a:buChar char="•"/>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29</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8" descr="Χειρισμός κινητού τηλεφώνου με αφή">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a:srcRect l="23087" r="23087"/>
          <a:stretch>
            <a:fillRect/>
          </a:stretch>
        </p:blipFill>
        <p:spPr>
          <a:xfrm>
            <a:off x="0" y="1"/>
            <a:ext cx="6096000" cy="6858000"/>
          </a:xfrm>
        </p:spPr>
      </p:pic>
      <p:sp>
        <p:nvSpPr>
          <p:cNvPr id="20" name="Ορθογώνιο 19" descr="Μπλοκ επισήμανσης">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a16="http://schemas.microsoft.com/office/drawing/2014/main" id="{3560F281-4FF6-4617-A809-AC9C15ECF18A}"/>
              </a:ext>
            </a:extLst>
          </p:cNvPr>
          <p:cNvSpPr>
            <a:spLocks noGrp="1"/>
          </p:cNvSpPr>
          <p:nvPr>
            <p:ph type="title"/>
          </p:nvPr>
        </p:nvSpPr>
        <p:spPr>
          <a:xfrm>
            <a:off x="4271554" y="182881"/>
            <a:ext cx="7685314" cy="2116182"/>
          </a:xfrm>
        </p:spPr>
        <p:txBody>
          <a:bodyPr rtlCol="0"/>
          <a:lstStyle/>
          <a:p>
            <a:r>
              <a:rPr lang="el-GR" sz="6000" dirty="0">
                <a:solidFill>
                  <a:schemeClr val="accent5">
                    <a:lumMod val="50000"/>
                    <a:lumOff val="50000"/>
                  </a:schemeClr>
                </a:solidFill>
              </a:rPr>
              <a:t>Δραστηριότητες που αφορούν:</a:t>
            </a:r>
          </a:p>
        </p:txBody>
      </p:sp>
      <p:sp>
        <p:nvSpPr>
          <p:cNvPr id="4" name="Θέση περιεχομένου 3">
            <a:extLst>
              <a:ext uri="{FF2B5EF4-FFF2-40B4-BE49-F238E27FC236}">
                <a16:creationId xmlns:a16="http://schemas.microsoft.com/office/drawing/2014/main" id="{D355C61F-C8F1-4977-8E1F-F16C0D9EA88C}"/>
              </a:ext>
            </a:extLst>
          </p:cNvPr>
          <p:cNvSpPr>
            <a:spLocks noGrp="1"/>
          </p:cNvSpPr>
          <p:nvPr>
            <p:ph sz="half" idx="1"/>
          </p:nvPr>
        </p:nvSpPr>
        <p:spPr>
          <a:xfrm>
            <a:off x="6327189" y="3162757"/>
            <a:ext cx="5472000" cy="3198854"/>
          </a:xfrm>
        </p:spPr>
        <p:txBody>
          <a:bodyPr rtlCol="0"/>
          <a:lstStyle/>
          <a:p>
            <a:pPr lvl="0"/>
            <a:r>
              <a:rPr lang="el-GR" sz="7200" b="1"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ΔΙΟΙΚΗΤΙΚΕΣ</a:t>
            </a:r>
          </a:p>
          <a:p>
            <a:pPr lvl="0"/>
            <a:endParaRPr lang="el-GR" sz="7200" b="1"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endParaRPr>
          </a:p>
          <a:p>
            <a:pPr lvl="0"/>
            <a:r>
              <a:rPr lang="el-GR" sz="7200" b="1" dirty="0">
                <a:solidFill>
                  <a:schemeClr val="accent5">
                    <a:lumMod val="50000"/>
                    <a:lumOff val="50000"/>
                  </a:schemeClr>
                </a:solidFill>
                <a:effectLst>
                  <a:outerShdw blurRad="38100" dist="38100" dir="2700000" algn="tl">
                    <a:srgbClr val="000000">
                      <a:alpha val="43137"/>
                    </a:srgbClr>
                  </a:outerShdw>
                </a:effectLst>
                <a:latin typeface="Calibri Light" pitchFamily="34" charset="0"/>
                <a:cs typeface="Calibri Light" pitchFamily="34" charset="0"/>
              </a:rPr>
              <a:t>ΑΘΛΗΤΙΚΕΣ</a:t>
            </a:r>
          </a:p>
        </p:txBody>
      </p:sp>
    </p:spTree>
    <p:extLst>
      <p:ext uri="{BB962C8B-B14F-4D97-AF65-F5344CB8AC3E}">
        <p14:creationId xmlns:p14="http://schemas.microsoft.com/office/powerpoint/2010/main" val="722098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lvl="0"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br>
              <a:rPr lang="el-GR" sz="4800" dirty="0">
                <a:effectLst>
                  <a:outerShdw blurRad="38100" dist="38100" dir="2700000" algn="tl">
                    <a:srgbClr val="000000">
                      <a:alpha val="43137"/>
                    </a:srgbClr>
                  </a:outerShdw>
                </a:effectLst>
              </a:rPr>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355771"/>
          </a:xfrm>
          <a:solidFill>
            <a:srgbClr val="0070C0">
              <a:alpha val="80000"/>
            </a:srgbClr>
          </a:solidFill>
        </p:spPr>
        <p:txBody>
          <a:bodyPr rtlCol="0"/>
          <a:lstStyle/>
          <a:p>
            <a:pPr lvl="0"/>
            <a:endParaRPr lang="el-GR" sz="28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a:effectLst>
                  <a:outerShdw blurRad="38100" dist="38100" dir="2700000" algn="tl">
                    <a:srgbClr val="000000">
                      <a:alpha val="43137"/>
                    </a:srgbClr>
                  </a:outerShdw>
                </a:effectLst>
                <a:latin typeface="Calibri Light" pitchFamily="34" charset="0"/>
                <a:cs typeface="Calibri Light" pitchFamily="34" charset="0"/>
              </a:rPr>
              <a:t>Αλλαγή ρούχων και τοποθέτηση τους σε σακούλες κάθε βρεγμένης φορεσιάς ξεχωριστά και κατόπιν στο σακίδιο του αθλητή</a:t>
            </a:r>
          </a:p>
          <a:p>
            <a:pPr lvl="0">
              <a:buFont typeface="Arial" pitchFamily="34" charset="0"/>
              <a:buChar char="•"/>
            </a:pPr>
            <a:endParaRPr lang="el-GR" sz="32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a:effectLst>
                  <a:outerShdw blurRad="38100" dist="38100" dir="2700000" algn="tl">
                    <a:srgbClr val="000000">
                      <a:alpha val="43137"/>
                    </a:srgbClr>
                  </a:outerShdw>
                </a:effectLst>
                <a:latin typeface="Calibri Light" pitchFamily="34" charset="0"/>
                <a:cs typeface="Calibri Light" pitchFamily="34" charset="0"/>
              </a:rPr>
              <a:t>Πλύσιμο χεριών μετά την χρήση τουαλέτας και πριν την έξοδο, από αυτή, φορώντας τη μάσκα</a:t>
            </a:r>
          </a:p>
          <a:p>
            <a:pPr lvl="0"/>
            <a:endParaRPr lang="el-GR" sz="3200" dirty="0">
              <a:effectLst>
                <a:outerShdw blurRad="38100" dist="38100" dir="2700000" algn="tl">
                  <a:srgbClr val="000000">
                    <a:alpha val="43137"/>
                  </a:srgbClr>
                </a:outerShdw>
              </a:effectLst>
              <a:latin typeface="Calibri Light" pitchFamily="34" charset="0"/>
              <a:cs typeface="Calibri Light" pitchFamily="34" charset="0"/>
            </a:endParaRPr>
          </a:p>
          <a:p>
            <a:pPr lvl="0">
              <a:buFont typeface="Arial" pitchFamily="34" charset="0"/>
              <a:buChar char="•"/>
            </a:pPr>
            <a:r>
              <a:rPr lang="el-GR" sz="3200" dirty="0">
                <a:effectLst>
                  <a:outerShdw blurRad="38100" dist="38100" dir="2700000" algn="tl">
                    <a:srgbClr val="000000">
                      <a:alpha val="43137"/>
                    </a:srgbClr>
                  </a:outerShdw>
                </a:effectLst>
                <a:latin typeface="Calibri Light" pitchFamily="34" charset="0"/>
                <a:cs typeface="Calibri Light" pitchFamily="34" charset="0"/>
              </a:rPr>
              <a:t>Χρήση αντισηπτικού διαλύματος μετά την έξοδο από τις τουαλέτες και ψεκασμός με απολυμαντικό διάλυμα του σακιδίου του</a:t>
            </a:r>
          </a:p>
          <a:p>
            <a:pPr lvl="0" algn="just">
              <a:buFont typeface="Arial" pitchFamily="34" charset="0"/>
              <a:buChar char="•"/>
            </a:pPr>
            <a:endParaRPr lang="el-GR" sz="3200" dirty="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30</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chemeClr val="bg1"/>
          </a:solidFill>
        </p:spPr>
        <p:txBody>
          <a:bodyPr rtlCol="0"/>
          <a:lstStyle/>
          <a:p>
            <a:pPr lvl="0"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6.  ΤΟΥΑΛΕΤΕΣ  </a:t>
            </a:r>
            <a:r>
              <a:rPr lang="el-GR" sz="3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μόνο  σε  μεγάλη  ανάγκη )  </a:t>
            </a:r>
            <a:r>
              <a:rPr lang="el-GR"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ΑΠΟΧΩΡΗΣΗ </a:t>
            </a:r>
            <a:br>
              <a:rPr lang="el-GR" sz="4800" dirty="0">
                <a:effectLst>
                  <a:outerShdw blurRad="38100" dist="38100" dir="2700000" algn="tl">
                    <a:srgbClr val="000000">
                      <a:alpha val="43137"/>
                    </a:srgbClr>
                  </a:outerShdw>
                </a:effectLst>
              </a:rPr>
            </a:b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buFont typeface="Arial" pitchFamily="34" charset="0"/>
              <a:buChar char="•"/>
            </a:pPr>
            <a:r>
              <a:rPr lang="el-GR" sz="3600" dirty="0">
                <a:effectLst>
                  <a:outerShdw blurRad="38100" dist="38100" dir="2700000" algn="tl">
                    <a:srgbClr val="000000">
                      <a:alpha val="43137"/>
                    </a:srgbClr>
                  </a:outerShdw>
                </a:effectLst>
                <a:latin typeface="Calibri Light" pitchFamily="34" charset="0"/>
                <a:cs typeface="Calibri Light" pitchFamily="34" charset="0"/>
              </a:rPr>
              <a:t>Καθαρισμός και απολύμανση των τουαλετών από την καθαρίστρια, με διάλυμα χλωρίνης </a:t>
            </a:r>
            <a:r>
              <a:rPr lang="el-GR" sz="3600" b="1" dirty="0">
                <a:effectLst>
                  <a:outerShdw blurRad="38100" dist="38100" dir="2700000" algn="tl">
                    <a:srgbClr val="000000">
                      <a:alpha val="43137"/>
                    </a:srgbClr>
                  </a:outerShdw>
                </a:effectLst>
                <a:latin typeface="Calibri Light" pitchFamily="34" charset="0"/>
                <a:cs typeface="Calibri Light" pitchFamily="34" charset="0"/>
              </a:rPr>
              <a:t>1/50 (δηλ. 20</a:t>
            </a:r>
            <a:r>
              <a:rPr lang="en-US" sz="3600" b="1" dirty="0">
                <a:effectLst>
                  <a:outerShdw blurRad="38100" dist="38100" dir="2700000" algn="tl">
                    <a:srgbClr val="000000">
                      <a:alpha val="43137"/>
                    </a:srgbClr>
                  </a:outerShdw>
                </a:effectLst>
                <a:latin typeface="Calibri Light" pitchFamily="34" charset="0"/>
                <a:cs typeface="Calibri Light" pitchFamily="34" charset="0"/>
              </a:rPr>
              <a:t>ml</a:t>
            </a:r>
            <a:r>
              <a:rPr lang="el-GR" sz="3600" b="1" dirty="0">
                <a:effectLst>
                  <a:outerShdw blurRad="38100" dist="38100" dir="2700000" algn="tl">
                    <a:srgbClr val="000000">
                      <a:alpha val="43137"/>
                    </a:srgbClr>
                  </a:outerShdw>
                </a:effectLst>
                <a:latin typeface="Calibri Light" pitchFamily="34" charset="0"/>
                <a:cs typeface="Calibri Light" pitchFamily="34" charset="0"/>
              </a:rPr>
              <a:t> χλωρίνης σε  1</a:t>
            </a:r>
            <a:r>
              <a:rPr lang="en-US" sz="3600" b="1" dirty="0" err="1">
                <a:effectLst>
                  <a:outerShdw blurRad="38100" dist="38100" dir="2700000" algn="tl">
                    <a:srgbClr val="000000">
                      <a:alpha val="43137"/>
                    </a:srgbClr>
                  </a:outerShdw>
                </a:effectLst>
                <a:latin typeface="Calibri Light" pitchFamily="34" charset="0"/>
                <a:cs typeface="Calibri Light" pitchFamily="34" charset="0"/>
              </a:rPr>
              <a:t>lt</a:t>
            </a:r>
            <a:r>
              <a:rPr lang="el-GR" sz="3600" b="1" dirty="0">
                <a:effectLst>
                  <a:outerShdw blurRad="38100" dist="38100" dir="2700000" algn="tl">
                    <a:srgbClr val="000000">
                      <a:alpha val="43137"/>
                    </a:srgbClr>
                  </a:outerShdw>
                </a:effectLst>
                <a:latin typeface="Calibri Light" pitchFamily="34" charset="0"/>
                <a:cs typeface="Calibri Light" pitchFamily="34" charset="0"/>
              </a:rPr>
              <a:t> νερού)</a:t>
            </a:r>
            <a:r>
              <a:rPr lang="el-GR" sz="3600" dirty="0">
                <a:effectLst>
                  <a:outerShdw blurRad="38100" dist="38100" dir="2700000" algn="tl">
                    <a:srgbClr val="000000">
                      <a:alpha val="43137"/>
                    </a:srgbClr>
                  </a:outerShdw>
                </a:effectLst>
                <a:latin typeface="Calibri Light" pitchFamily="34" charset="0"/>
                <a:cs typeface="Calibri Light" pitchFamily="34" charset="0"/>
              </a:rPr>
              <a:t> σε συσκευή ψεκασμού . Ψεκάζουμε και με  μια ποσότητα χαρτιού σκουπίζουμε το απολυμαντικό από όλες τις ψεκασμένες επιφάνειες μετά από 3 λεπτά. Η διαδικασία επαναλαμβάνεται μετά από κάθε είσοδο - έξοδο αθλητών.</a:t>
            </a:r>
          </a:p>
          <a:p>
            <a:pPr lvl="0" algn="just">
              <a:buFont typeface="Arial" pitchFamily="34" charset="0"/>
              <a:buChar char="•"/>
            </a:pPr>
            <a:endParaRPr lang="el-GR" sz="4000" dirty="0">
              <a:effectLst>
                <a:outerShdw blurRad="38100" dist="38100" dir="2700000" algn="tl">
                  <a:srgbClr val="000000">
                    <a:alpha val="43137"/>
                  </a:srgbClr>
                </a:outerShdw>
              </a:effectLst>
              <a:latin typeface="Calibri Light" pitchFamily="34" charset="0"/>
              <a:cs typeface="Calibri Light" pitchFamily="34" charset="0"/>
            </a:endParaRPr>
          </a:p>
          <a:p>
            <a:pPr lvl="0" algn="just">
              <a:buFont typeface="Arial" pitchFamily="34" charset="0"/>
              <a:buChar char="•"/>
            </a:pPr>
            <a:r>
              <a:rPr lang="el-GR" sz="3600" dirty="0">
                <a:effectLst>
                  <a:outerShdw blurRad="38100" dist="38100" dir="2700000" algn="tl">
                    <a:srgbClr val="000000">
                      <a:alpha val="43137"/>
                    </a:srgbClr>
                  </a:outerShdw>
                </a:effectLst>
                <a:latin typeface="Calibri Light" pitchFamily="34" charset="0"/>
                <a:cs typeface="Calibri Light" pitchFamily="34" charset="0"/>
              </a:rPr>
              <a:t>Εναλλακτικά η απολύμανση μπορεί να </a:t>
            </a:r>
            <a:r>
              <a:rPr lang="el-GR" sz="4000" dirty="0">
                <a:effectLst>
                  <a:outerShdw blurRad="38100" dist="38100" dir="2700000" algn="tl">
                    <a:srgbClr val="000000">
                      <a:alpha val="43137"/>
                    </a:srgbClr>
                  </a:outerShdw>
                </a:effectLst>
                <a:latin typeface="Calibri Light" pitchFamily="34" charset="0"/>
                <a:cs typeface="Calibri Light" pitchFamily="34" charset="0"/>
              </a:rPr>
              <a:t>πραγματοποιηθεί με συσκευή ατμού υπό πίεση.</a:t>
            </a:r>
          </a:p>
          <a:p>
            <a:pPr lvl="0" algn="just">
              <a:buFont typeface="Arial" pitchFamily="34" charset="0"/>
              <a:buChar char="•"/>
            </a:pPr>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31</a:t>
            </a:fld>
            <a:endParaRPr lang="el-GR" dirty="0"/>
          </a:p>
        </p:txBody>
      </p:sp>
    </p:spTree>
    <p:extLst>
      <p:ext uri="{BB962C8B-B14F-4D97-AF65-F5344CB8AC3E}">
        <p14:creationId xmlns:p14="http://schemas.microsoft.com/office/powerpoint/2010/main" val="2117695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ΑΝΟΙΚΤΗ ΘΑΛΑΣΣΑ</a:t>
            </a: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πραγματοποιείται καμία συνάθροιση κοινού, όπως συγκέντρωση κυβερνητών ή τελετές απονομών. </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Οδηγίες πλου και αποτελέσματα πρέπει να αποστέλλονται προς τους αγωνιζόμενους ηλεκτρονικά.</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Διεξάγεται έλεγχος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Ιατρικό ιστορικό λαμβάνεται και για το προσωπικό και τεχνικό προσωπικό των σωματείων, με τον ίδιο τρόπο.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Οι ιστιοπλόοι  πριν την επιβίβασή τους στο σκάφος οφείλουν να δηλώνουν υπεύθυνα στα υπόλοιπα μέλη της ομάδας  ότι δεν παρουσιάζουν οι ίδιοι και κανείς στο περιβάλλον τους ΓΡΙΠΠΩΔΗ ΣΥΜΠΤΩΜΑΤΑ (βήχα, καταρροή, πυρετό), συμπληρώνοντας την </a:t>
            </a:r>
            <a:r>
              <a:rPr lang="el-GR" sz="2000"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ΚΑΡΤΑ ΕΙΣΟΔΟΥ ΑΘΛΗΤΗ</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0" algn="just"/>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32</a:t>
            </a:fld>
            <a:endParaRPr lang="el-GR" dirty="0"/>
          </a:p>
        </p:txBody>
      </p:sp>
    </p:spTree>
    <p:extLst>
      <p:ext uri="{BB962C8B-B14F-4D97-AF65-F5344CB8AC3E}">
        <p14:creationId xmlns:p14="http://schemas.microsoft.com/office/powerpoint/2010/main" val="840099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ΑΝΟΙΚΤΗ ΘΑΛΑΣΣΑ</a:t>
            </a: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πραγματοποιείται καμία συνάθροιση κοινού, όπως συγκέντρωση κυβερνητών ή τελετές απονομών. </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Οδηγίες πλου και αποτελέσματα πρέπει να αποστέλλονται προς τους αγωνιζόμενους ηλεκτρονικά.</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Διεξάγεται έλεγχος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Ιατρικό ιστορικό λαμβάνεται και για το προσωπικό και τεχνικό προσωπικό των σωματείων, με τον ίδιο τρόπο.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Οι ιστιοπλόοι  πριν την επιβίβασή τους στο σκάφος οφείλουν να δηλώνουν υπεύθυνα στα υπόλοιπα μέλη της ομάδας  ότι δεν παρουσιάζουν οι ίδιοι και κανείς στο περιβάλλον τους ΓΡΙΠΠΩΔΗ ΣΥΜΠΤΩΜΑΤΑ (βήχα, καταρροή, πυρετό), συμπληρώνοντας την </a:t>
            </a:r>
            <a:r>
              <a:rPr lang="el-GR" sz="2000"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ΚΑΡΤΑ ΕΙΣΟΔΟΥ ΑΘΛΗΤΗ</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0" algn="just"/>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33</a:t>
            </a:fld>
            <a:endParaRPr lang="el-GR" dirty="0"/>
          </a:p>
        </p:txBody>
      </p:sp>
    </p:spTree>
    <p:extLst>
      <p:ext uri="{BB962C8B-B14F-4D97-AF65-F5344CB8AC3E}">
        <p14:creationId xmlns:p14="http://schemas.microsoft.com/office/powerpoint/2010/main" val="94312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ΑΝΟΙΚΤΗ ΘΑΛΑΣΣΑ</a:t>
            </a: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πραγματοποιείται καμία συνάθροιση κοινού, όπως συγκέντρωση κυβερνητών ή τελετές απονομών. </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Οδηγίες πλου και αποτελέσματα πρέπει να αποστέλλονται προς τους αγωνιζόμενους ηλεκτρονικά.</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Διεξάγεται έλεγχος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Ιατρικό ιστορικό λαμβάνεται και για το προσωπικό και τεχνικό προσωπικό των σωματείων, με τον ίδιο τρόπο.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Οι ιστιοπλόοι  πριν την επιβίβασή τους στο σκάφος οφείλουν να δηλώνουν υπεύθυνα στα υπόλοιπα μέλη της ομάδας  ότι δεν παρουσιάζουν οι ίδιοι και κανείς στο περιβάλλον τους ΓΡΙΠΠΩΔΗ ΣΥΜΠΤΩΜΑΤΑ (βήχα, καταρροή, πυρετό), συμπληρώνοντας την </a:t>
            </a:r>
            <a:r>
              <a:rPr lang="el-GR" sz="2000"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ΚΑΡΤΑ ΕΙΣΟΔΟΥ ΑΘΛΗΤΗ</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0" algn="just"/>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34</a:t>
            </a:fld>
            <a:endParaRPr lang="el-GR" dirty="0"/>
          </a:p>
        </p:txBody>
      </p:sp>
    </p:spTree>
    <p:extLst>
      <p:ext uri="{BB962C8B-B14F-4D97-AF65-F5344CB8AC3E}">
        <p14:creationId xmlns:p14="http://schemas.microsoft.com/office/powerpoint/2010/main" val="943124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ΑΝΟΙΚΤΗ ΘΑΛΑΣΣΑ</a:t>
            </a: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πραγματοποιείται καμία συνάθροιση κοινού, όπως συγκέντρωση κυβερνητών ή τελετές απονομών. </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Οδηγίες πλου και αποτελέσματα πρέπει να αποστέλλονται προς τους αγωνιζόμενους ηλεκτρονικά.</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Διεξάγεται έλεγχος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Ιατρικό ιστορικό λαμβάνεται και για το προσωπικό και τεχνικό προσωπικό των σωματείων, με τον ίδιο τρόπο.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Οι ιστιοπλόοι  πριν την επιβίβασή τους στο σκάφος οφείλουν να δηλώνουν υπεύθυνα στα υπόλοιπα μέλη της ομάδας  ότι δεν παρουσιάζουν οι ίδιοι και κανείς στο περιβάλλον τους ΓΡΙΠΠΩΔΗ ΣΥΜΠΤΩΜΑΤΑ (βήχα, καταρροή, πυρετό), συμπληρώνοντας την </a:t>
            </a:r>
            <a:r>
              <a:rPr lang="el-GR" sz="2000"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ΚΑΡΤΑ ΕΙΣΟΔΟΥ ΑΘΛΗΤΗ</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0" algn="just"/>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35</a:t>
            </a:fld>
            <a:endParaRPr lang="el-GR" dirty="0"/>
          </a:p>
        </p:txBody>
      </p:sp>
    </p:spTree>
    <p:extLst>
      <p:ext uri="{BB962C8B-B14F-4D97-AF65-F5344CB8AC3E}">
        <p14:creationId xmlns:p14="http://schemas.microsoft.com/office/powerpoint/2010/main" val="943124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ΑΝΟΙΚΤΗ ΘΑΛΑΣΣΑ</a:t>
            </a:r>
            <a: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Δεν  πραγματοποιείται καμία συνάθροιση κοινού, όπως συγκέντρωση κυβερνητών ή τελετές απονομών. </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Οδηγίες πλου και αποτελέσματα πρέπει να αποστέλλονται προς τους αγωνιζόμενους ηλεκτρονικά.</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Διεξάγεται έλεγχος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Ιατρικό ιστορικό λαμβάνεται και για το προσωπικό και τεχνικό προσωπικό των σωματείων, με τον ίδιο τρόπο.</a:t>
            </a:r>
          </a:p>
          <a:p>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Οι ιστιοπλόοι  πριν την επιβίβασή τους στο σκάφος οφείλουν να δηλώνουν υπεύθυνα στα υπόλοιπα μέλη της ομάδας  ότι δεν παρουσιάζουν οι ίδιοι και κανείς στο περιβάλλον τους ΓΡΙΠΠΩΔΗ ΣΥΜΠΤΩΜΑΤΑ (βήχα, καταρροή, πυρετό), συμπληρώνοντας την </a:t>
            </a:r>
            <a:r>
              <a:rPr lang="el-GR" sz="2000" b="1"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ΚΑΡΤΑ ΕΙΣΟΔΟΥ ΑΘΛΗΤΗ</a:t>
            </a:r>
            <a:r>
              <a:rPr lang="el-GR" sz="2000" dirty="0">
                <a:solidFill>
                  <a:srgbClr val="0070C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p>
          <a:p>
            <a:pPr lvl="0" algn="just"/>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36</a:t>
            </a:fld>
            <a:endParaRPr lang="el-GR" dirty="0"/>
          </a:p>
        </p:txBody>
      </p:sp>
    </p:spTree>
    <p:extLst>
      <p:ext uri="{BB962C8B-B14F-4D97-AF65-F5344CB8AC3E}">
        <p14:creationId xmlns:p14="http://schemas.microsoft.com/office/powerpoint/2010/main" val="943124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ΣΧΟΛΕΣ   ΑΝΟΙΚΤΗΣ  ΘΑΛΑΣΣΑ</a:t>
            </a:r>
            <a:r>
              <a:rPr lang="el-GR" sz="48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a:t>
            </a: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a:t>
            </a:r>
            <a:br>
              <a:rPr lang="el-GR" sz="6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endPar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37</a:t>
            </a:fld>
            <a:endParaRPr lang="el-GR" dirty="0"/>
          </a:p>
        </p:txBody>
      </p:sp>
      <p:sp>
        <p:nvSpPr>
          <p:cNvPr id="2" name="AutoShape 2" descr="Offshore sailing in ClubSwan 36? Bring it on…. - ACI S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1352"/>
            <a:ext cx="12192000" cy="651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245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ΣΧΟΛΕΣ   ΑΝΟΙΚΤΗΣ ΘΑΛΑΣΣΑΣ</a:t>
            </a:r>
            <a:r>
              <a:rPr lang="el-GR" sz="4800" u="sng"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r>
              <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r>
              <a:rPr lang="el-GR" sz="2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Η ΕΑΘ/ΕΙΟ συστήνει στους Ομίλους που παρέχουν μαθήματα ιστιοπλοΐας Ανοικτής Θαλάσσης να τα περιορίσουν μόνο σε πρακτικό επίπεδο με εξόδους στην θάλασσα. Συστήνεται τα θεωρητικά μαθήματα να διεξάγονται με τη μέθοδο της εξ αποστάσεως εκπαίδευσης</a:t>
            </a:r>
          </a:p>
          <a:p>
            <a:pPr lvl="0" algn="just">
              <a:buFont typeface="Arial" pitchFamily="34" charset="0"/>
              <a:buChar char="•"/>
            </a:pPr>
            <a:r>
              <a:rPr lang="el-GR" sz="2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Πριν αλλά και μετά από κάθε έξοδο να πραγματοποιείται απολύμανση της κουβέρτας και του εσωτερικού του σκάφους με απολυμαντικά επιφανειών ή εναλλακτικά με τη χρήση ατμού με ευθύνη του εκπαιδευτή.</a:t>
            </a:r>
          </a:p>
          <a:p>
            <a:pPr lvl="0" algn="just">
              <a:buFont typeface="Arial" pitchFamily="34" charset="0"/>
              <a:buChar char="•"/>
            </a:pPr>
            <a:r>
              <a:rPr lang="el-GR" sz="2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Διεξάγουμε έλεγχο των εισερχομένων στους αθλητικούς χώρους μέσω της συμπλήρωσης πρόσφατου ιατρικού ιστορικού τους, σύμφωνα με τις οδηγίες και τα έντυπα της ΓΓΑ, από τον προσωπικό - οικογενειακό ιατρό (παθολόγο, παιδίατρο ή γενικό ιατρό), του κάθε  αθλητή. Το ιατρικό ιστορικό αποτελεί ΙΑΤΡΙΚΟ ΑΠΟΡΡΗΤΟ και φυλάσσεται από τον ιατρό. Στον αθλητή χορηγείται βεβαίωση η οποία παραμένει στο σωματείο.</a:t>
            </a:r>
          </a:p>
          <a:p>
            <a:pPr lvl="0" algn="just">
              <a:buFont typeface="Arial" pitchFamily="34" charset="0"/>
              <a:buChar char="•"/>
            </a:pPr>
            <a:r>
              <a:rPr lang="el-GR" sz="24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Ιατρικό ιστορικό λαμβάνεται και για το προσωπικό και τεχνικό προσωπικό των σωματείων, με τον ίδιο τρόπο.</a:t>
            </a: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38</a:t>
            </a:fld>
            <a:endParaRPr lang="el-GR" dirty="0"/>
          </a:p>
        </p:txBody>
      </p:sp>
    </p:spTree>
    <p:extLst>
      <p:ext uri="{BB962C8B-B14F-4D97-AF65-F5344CB8AC3E}">
        <p14:creationId xmlns:p14="http://schemas.microsoft.com/office/powerpoint/2010/main" val="943124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ΣΧΟΛΕΣ   ΑΝΟΙΚΤΗΣ  ΘΑΛΑΣΣΑΣ</a:t>
            </a:r>
            <a:r>
              <a:rPr lang="el-GR" sz="4800" u="sng"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r>
              <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μαθητές είναι υποχρεωμένοι να αναφέρουν στον εκπαιδευτή ότι δεν παρουσιάζουν οι ίδιοι και κανείς στο περιβάλλον τους ΓΡΙΠΠΩΔΗ ΣΥΜΠΤΩΜΑΤΑ (βήχα, πυρετό, κόπωση).</a:t>
            </a:r>
          </a:p>
          <a:p>
            <a:pPr lvl="0" algn="just">
              <a:buFont typeface="Arial" pitchFamily="34" charset="0"/>
              <a:buChar char="•"/>
            </a:pPr>
            <a:r>
              <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Σε τέτοια περίπτωση οι μαθητές πρέπει να μην επιβιβάζονται στο σκάφος και να συνιστάται εξέταση από τον γιατρό του  που θα εκτιμήσει τα συμπτώματα και θα τον/την παραπέμψει ή όχι για περαιτέρω εξετάσεις.</a:t>
            </a:r>
          </a:p>
          <a:p>
            <a:pPr lvl="0" algn="just">
              <a:buFont typeface="Arial" pitchFamily="34" charset="0"/>
              <a:buChar char="•"/>
            </a:pPr>
            <a:r>
              <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Με δεδομένο ότι είναι αδύνατον να τηρηθεί η ελάχιστη απόσταση του 1,5 μέτρου μεταξύ των μελών του πληρώματος επιβάλλεται η χρήση προστατευτικής μάσκας ή εναλλακτικά μαντηλιού, καπέλου και γυαλιών από όλα τα μέλη του πληρώματος. Η χρήση πρέπει να γίνεται λαμβάνοντας υπόψη τους περιορισμούς της προστασίας που προσφέρει η μάσκα σε όποιον τη φορά.</a:t>
            </a: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39</a:t>
            </a:fld>
            <a:endParaRPr lang="el-GR" dirty="0"/>
          </a:p>
        </p:txBody>
      </p:sp>
    </p:spTree>
    <p:extLst>
      <p:ext uri="{BB962C8B-B14F-4D97-AF65-F5344CB8AC3E}">
        <p14:creationId xmlns:p14="http://schemas.microsoft.com/office/powerpoint/2010/main" val="282424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lvl="0"/>
            <a:r>
              <a:rPr lang="el-GR" sz="3600" dirty="0">
                <a:solidFill>
                  <a:schemeClr val="tx1"/>
                </a:solidFill>
                <a:effectLst>
                  <a:outerShdw blurRad="38100" dist="38100" dir="2700000" algn="tl">
                    <a:srgbClr val="000000">
                      <a:alpha val="43137"/>
                    </a:srgbClr>
                  </a:outerShdw>
                </a:effectLst>
                <a:latin typeface="Calibri Light" pitchFamily="34" charset="0"/>
                <a:cs typeface="Calibri Light" pitchFamily="34" charset="0"/>
              </a:rPr>
              <a:t>Μέσα Ατομικής Προστασίας (ΜΑΠ)</a:t>
            </a: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431999" y="2950767"/>
            <a:ext cx="5550789" cy="3371656"/>
          </a:xfrm>
          <a:solidFill>
            <a:schemeClr val="accent5">
              <a:lumMod val="50000"/>
              <a:lumOff val="50000"/>
            </a:schemeClr>
          </a:solidFill>
        </p:spPr>
        <p:txBody>
          <a:bodyPr rtlCol="0"/>
          <a:lstStyle/>
          <a:p>
            <a:pPr lvl="0"/>
            <a:r>
              <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Γάντια μιας χρήσης</a:t>
            </a:r>
          </a:p>
          <a:p>
            <a:pPr lvl="0"/>
            <a:r>
              <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Μάσκες </a:t>
            </a:r>
          </a:p>
          <a:p>
            <a:pPr lvl="0"/>
            <a:r>
              <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Αντισηπτικό διάλυμα – μαντηλάκια</a:t>
            </a:r>
          </a:p>
          <a:p>
            <a:pPr lvl="0"/>
            <a:r>
              <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Σαπούνι</a:t>
            </a: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pPr lvl="0"/>
            <a:r>
              <a:rPr lang="el-GR" sz="3600" dirty="0">
                <a:effectLst>
                  <a:outerShdw blurRad="38100" dist="38100" dir="2700000" algn="tl">
                    <a:srgbClr val="000000">
                      <a:alpha val="43137"/>
                    </a:srgbClr>
                  </a:outerShdw>
                </a:effectLst>
              </a:rPr>
              <a:t>Κλειστοί    Χώροι</a:t>
            </a:r>
          </a:p>
          <a:p>
            <a:pPr rtl="0"/>
            <a:endParaRPr lang="el-GR" dirty="0"/>
          </a:p>
        </p:txBody>
      </p:sp>
      <p:sp>
        <p:nvSpPr>
          <p:cNvPr id="7" name="Θέση κειμένου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196041"/>
          </a:xfrm>
          <a:solidFill>
            <a:srgbClr val="92D050"/>
          </a:solidFill>
        </p:spPr>
        <p:txBody>
          <a:bodyPr rtlCol="0"/>
          <a:lstStyle/>
          <a:p>
            <a:r>
              <a:rPr lang="el-GR" sz="4000" dirty="0">
                <a:solidFill>
                  <a:schemeClr val="bg1"/>
                </a:solidFill>
                <a:effectLst>
                  <a:outerShdw blurRad="38100" dist="38100" dir="2700000" algn="tl">
                    <a:srgbClr val="000000">
                      <a:alpha val="43137"/>
                    </a:srgbClr>
                  </a:outerShdw>
                </a:effectLst>
              </a:rPr>
              <a:t>Όλοι οι στεγασμένοι χώροι του Ομίλου.</a:t>
            </a:r>
          </a:p>
        </p:txBody>
      </p: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a:t>
            </a:fld>
            <a:endParaRPr lang="el-GR" dirty="0"/>
          </a:p>
        </p:txBody>
      </p:sp>
    </p:spTree>
    <p:extLst>
      <p:ext uri="{BB962C8B-B14F-4D97-AF65-F5344CB8AC3E}">
        <p14:creationId xmlns:p14="http://schemas.microsoft.com/office/powerpoint/2010/main" val="318883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1371600" y="0"/>
            <a:ext cx="10097589" cy="1345474"/>
          </a:xfrm>
          <a:solidFill>
            <a:srgbClr val="0070C0"/>
          </a:solidFill>
        </p:spPr>
        <p:txBody>
          <a:bodyPr rtlCol="0"/>
          <a:lstStyle/>
          <a:p>
            <a:pPr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6000" u="sng"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ΣΧΟΛΕΣ   ΑΝΟΙΚΤΗΣ  ΘΑΛΑΣΣΑΣ</a:t>
            </a:r>
            <a:r>
              <a:rPr lang="el-GR" sz="4800" u="sng"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chemeClr val="bg1">
              <a:alpha val="80000"/>
            </a:schemeClr>
          </a:solidFill>
        </p:spPr>
        <p:txBody>
          <a:bodyPr rtlCol="0"/>
          <a:lstStyle/>
          <a:p>
            <a:pPr lvl="0" algn="just">
              <a:buFont typeface="Arial" pitchFamily="34" charset="0"/>
              <a:buChar char="•"/>
            </a:pPr>
            <a:r>
              <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Για τις Επιτροπές Αγώνων, Ενστάσεων και Καταμετρήσεων ισχύουν οι υγειονομικές οδηγίες με έμφαση στη σχολαστική  τήρηση του ΧΑΜ ( Χέρια – Απόσταση – Μάσκες).</a:t>
            </a:r>
          </a:p>
          <a:p>
            <a:pPr lvl="0" algn="just">
              <a:buFont typeface="Arial" pitchFamily="34" charset="0"/>
              <a:buChar char="•"/>
            </a:pPr>
            <a:r>
              <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Η ΕΑΘ/ΕΙΟ θα </a:t>
            </a:r>
            <a:r>
              <a:rPr lang="el-GR" sz="3600" dirty="0" err="1">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επικαιροποιήσει</a:t>
            </a:r>
            <a:r>
              <a:rPr lang="el-GR" sz="36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αυτές τις συστάσεις ανάλογα με τις ανακοινώσεις των αρμοδίων αρχών.</a:t>
            </a: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40</a:t>
            </a:fld>
            <a:endParaRPr lang="el-GR" dirty="0"/>
          </a:p>
        </p:txBody>
      </p:sp>
    </p:spTree>
    <p:extLst>
      <p:ext uri="{BB962C8B-B14F-4D97-AF65-F5344CB8AC3E}">
        <p14:creationId xmlns:p14="http://schemas.microsoft.com/office/powerpoint/2010/main" val="2824245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67129-D582-495A-8F4B-6B9075899DD6}"/>
              </a:ext>
            </a:extLst>
          </p:cNvPr>
          <p:cNvSpPr>
            <a:spLocks noGrp="1"/>
          </p:cNvSpPr>
          <p:nvPr>
            <p:ph type="title"/>
          </p:nvPr>
        </p:nvSpPr>
        <p:spPr/>
        <p:txBody>
          <a:bodyPr rtlCol="0"/>
          <a:lstStyle/>
          <a:p>
            <a:pPr algn="ctr" rtl="0"/>
            <a:r>
              <a:rPr lang="el-GR" b="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ΤΟ   ΥΓΕΙΟΝΟΜΙΚΟ   ΠΡΩΤΟΚΟΛΛΟ   ΒΑΣΙΣΤΗΚΕ:</a:t>
            </a:r>
          </a:p>
        </p:txBody>
      </p:sp>
      <p:sp>
        <p:nvSpPr>
          <p:cNvPr id="3" name="Θέση κειμένου 2">
            <a:extLst>
              <a:ext uri="{FF2B5EF4-FFF2-40B4-BE49-F238E27FC236}">
                <a16:creationId xmlns:a16="http://schemas.microsoft.com/office/drawing/2014/main" id="{F204AFD2-303D-4B48-AA3E-C96B74D8127A}"/>
              </a:ext>
            </a:extLst>
          </p:cNvPr>
          <p:cNvSpPr>
            <a:spLocks noGrp="1"/>
          </p:cNvSpPr>
          <p:nvPr>
            <p:ph type="body" sz="quarter" idx="32"/>
          </p:nvPr>
        </p:nvSpPr>
        <p:spPr>
          <a:xfrm>
            <a:off x="274320" y="994936"/>
            <a:ext cx="11841479" cy="5549555"/>
          </a:xfrm>
          <a:solidFill>
            <a:schemeClr val="accent5">
              <a:lumMod val="50000"/>
              <a:lumOff val="50000"/>
            </a:schemeClr>
          </a:solidFill>
        </p:spPr>
        <p:txBody>
          <a:bodyPr rtlCol="0"/>
          <a:lstStyle/>
          <a:p>
            <a:pPr marL="342900" indent="-342900">
              <a:buFont typeface="+mj-lt"/>
              <a:buAutoNum type="arabicPeriod"/>
            </a:pP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WORLD SAILING: Coronavirus (COVID-19)World Sailing Guidance for Event Organizers for the Protection of the Health of Sailing Communities Version </a:t>
            </a: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2.3</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 </a:t>
            </a: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02</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May 2020 (NN_MD)</a:t>
            </a:r>
          </a:p>
          <a:p>
            <a:pPr marL="342900" indent="-342900">
              <a:buFont typeface="+mj-lt"/>
              <a:buAutoNum type="arabicPeriod"/>
            </a:pPr>
            <a:endPar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mj-lt"/>
              <a:buAutoNum type="arabicPeriod"/>
            </a:pP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WORLD HEALTH ORGANIZATION : </a:t>
            </a:r>
            <a:r>
              <a:rPr lang="en-US"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How to use WHO risk assessment and mitigation checklist for Mass Gatherings in the context of COVID-19 Interim guidance 20 March 2020</a:t>
            </a:r>
          </a:p>
          <a:p>
            <a:pPr marL="342900" indent="-342900">
              <a:buFont typeface="+mj-lt"/>
              <a:buAutoNum type="arabicPeriod"/>
            </a:pPr>
            <a:endParaRPr lang="en-US"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lvl="0" indent="-342900">
              <a:buFont typeface="+mj-lt"/>
              <a:buAutoNum type="arabicPeriod"/>
            </a:pPr>
            <a:r>
              <a:rPr lang="en-US" b="1" dirty="0">
                <a:solidFill>
                  <a:srgbClr val="FFFFFF"/>
                </a:solidFill>
                <a:effectLst>
                  <a:outerShdw blurRad="38100" dist="38100" dir="2700000" algn="tl">
                    <a:srgbClr val="000000">
                      <a:alpha val="43137"/>
                    </a:srgbClr>
                  </a:outerShdw>
                </a:effectLst>
                <a:latin typeface="Calibri Light" pitchFamily="34" charset="0"/>
                <a:cs typeface="Calibri Light" pitchFamily="34" charset="0"/>
              </a:rPr>
              <a:t>WORLD HEALTH ORGANIZATION : </a:t>
            </a:r>
            <a:r>
              <a:rPr lang="en-GB" b="1" dirty="0">
                <a:solidFill>
                  <a:srgbClr val="FFFFFF"/>
                </a:solidFill>
                <a:effectLst>
                  <a:outerShdw blurRad="38100" dist="38100" dir="2700000" algn="tl">
                    <a:srgbClr val="000000">
                      <a:alpha val="43137"/>
                    </a:srgbClr>
                  </a:outerShdw>
                </a:effectLst>
                <a:latin typeface="Calibri Light" panose="020F0302020204030204" pitchFamily="34" charset="0"/>
                <a:ea typeface="Calibri"/>
                <a:cs typeface="Calibri Light" panose="020F0302020204030204" pitchFamily="34" charset="0"/>
              </a:rPr>
              <a:t>COVID 19 Decision Tree </a:t>
            </a:r>
            <a:endParaRPr lang="en-US" b="1" dirty="0">
              <a:solidFill>
                <a:srgbClr val="FFFFFF"/>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buFont typeface="+mj-lt"/>
              <a:buAutoNum type="arabicPeriod"/>
            </a:pPr>
            <a:endParaRPr lang="en-US"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lgn="just">
              <a:buFont typeface="+mj-lt"/>
              <a:buAutoNum type="arabicPeriod"/>
            </a:pPr>
            <a:r>
              <a:rPr lang="en-US"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ILO: </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Prevention and Mitigation of COVID-19 at Work  ACTION CHECKLIST  Date: 09/04/2020</a:t>
            </a:r>
          </a:p>
          <a:p>
            <a:pPr marL="342900" indent="-342900" algn="just">
              <a:buFont typeface="+mj-lt"/>
              <a:buAutoNum type="arabicPeriod"/>
            </a:pPr>
            <a:endPar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342900" indent="-342900" algn="just" rtl="0">
              <a:buFont typeface="+mj-lt"/>
              <a:buAutoNum type="arabicPeriod"/>
            </a:pP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ΕΟΔΥ </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a:t>
            </a: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Οδηγίες  Εθνικής Υγειονομικής Επιτροπής για την αντιμετώπιση του </a:t>
            </a:r>
            <a:r>
              <a:rPr lang="en-US"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Covid-19</a:t>
            </a:r>
          </a:p>
          <a:p>
            <a:pPr marL="342900" indent="-342900" algn="just" rtl="0">
              <a:buFont typeface="+mj-lt"/>
              <a:buAutoNum type="arabicPeriod"/>
            </a:pPr>
            <a:endParaRPr lang="el-GR"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marL="457200" indent="-457200">
              <a:buFont typeface="+mj-lt"/>
              <a:buAutoNum type="arabicPeriod"/>
            </a:pP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Εγκύκλιος Υπουργείου Υγείας  </a:t>
            </a:r>
            <a:r>
              <a:rPr lang="el-GR"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Διευθ</a:t>
            </a: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/ση  Δημόσιας Υγείας </a:t>
            </a:r>
            <a:r>
              <a:rPr lang="el-GR" b="1" dirty="0">
                <a:solidFill>
                  <a:schemeClr val="bg1"/>
                </a:solidFill>
                <a:latin typeface="Calibri Light" pitchFamily="34" charset="0"/>
                <a:cs typeface="Calibri Light" pitchFamily="34" charset="0"/>
              </a:rPr>
              <a:t>Δ1γ/Γ.Π/οικ 1995</a:t>
            </a:r>
            <a:r>
              <a:rPr lang="en-US" b="1" dirty="0">
                <a:solidFill>
                  <a:schemeClr val="bg1"/>
                </a:solidFill>
                <a:latin typeface="Calibri Light" pitchFamily="34" charset="0"/>
                <a:cs typeface="Calibri Light" pitchFamily="34" charset="0"/>
              </a:rPr>
              <a:t>4/20/3/2020</a:t>
            </a:r>
            <a:r>
              <a:rPr lang="el-GR" b="1" dirty="0">
                <a:solidFill>
                  <a:schemeClr val="bg1"/>
                </a:solidFill>
                <a:latin typeface="Calibri Light" pitchFamily="34" charset="0"/>
                <a:cs typeface="Calibri Light" pitchFamily="34" charset="0"/>
              </a:rPr>
              <a:t> :</a:t>
            </a:r>
            <a:r>
              <a:rPr lang="en-US" b="1" dirty="0">
                <a:solidFill>
                  <a:schemeClr val="bg1"/>
                </a:solidFill>
                <a:latin typeface="Calibri Light" pitchFamily="34" charset="0"/>
                <a:cs typeface="Calibri Light" pitchFamily="34" charset="0"/>
              </a:rPr>
              <a:t> </a:t>
            </a:r>
            <a:r>
              <a:rPr lang="el-GR"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Μέτρα καθαρισμού και απολύμανσης σε χώρους και επιφάνειες κατά την εξέλιξη της πανδημίας του SARS-CoV-2</a:t>
            </a:r>
            <a:r>
              <a:rPr lang="el-GR" b="1" dirty="0"/>
              <a:t>	</a:t>
            </a:r>
          </a:p>
          <a:p>
            <a:pPr marL="457200" indent="-457200">
              <a:buFont typeface="+mj-lt"/>
              <a:buAutoNum type="arabicPeriod"/>
            </a:pPr>
            <a:endParaRPr lang="el-GR" sz="2000" b="1" dirty="0">
              <a:solidFill>
                <a:schemeClr val="bg1"/>
              </a:solidFill>
              <a:latin typeface="Calibri Light" pitchFamily="34" charset="0"/>
              <a:cs typeface="Calibri Light" pitchFamily="34" charset="0"/>
            </a:endParaRPr>
          </a:p>
          <a:p>
            <a:pPr marL="342900" indent="-342900" algn="just">
              <a:buFont typeface="+mj-lt"/>
              <a:buAutoNum type="arabicPeriod"/>
            </a:pPr>
            <a:r>
              <a:rPr lang="el-GR" sz="20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Οδηγίες ΓΓΑ, </a:t>
            </a:r>
            <a:r>
              <a:rPr lang="el-GR" sz="1200"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Ημ</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a:t>
            </a:r>
            <a:r>
              <a:rPr lang="el-GR" sz="1200" b="1" dirty="0" err="1">
                <a:solidFill>
                  <a:schemeClr val="bg1"/>
                </a:solidFill>
                <a:effectLst>
                  <a:outerShdw blurRad="38100" dist="38100" dir="2700000" algn="tl">
                    <a:srgbClr val="000000">
                      <a:alpha val="43137"/>
                    </a:srgbClr>
                  </a:outerShdw>
                </a:effectLst>
                <a:latin typeface="Calibri Light" pitchFamily="34" charset="0"/>
                <a:cs typeface="Calibri Light" pitchFamily="34" charset="0"/>
              </a:rPr>
              <a:t>νία</a:t>
            </a:r>
            <a:r>
              <a:rPr lang="el-GR" sz="12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 04/05/2020Α. Π.: ΥΠΠΟΑ/ΓΔΟΑ/ΔΥΑ/197012/5951/1454:«</a:t>
            </a:r>
            <a:r>
              <a:rPr lang="el-GR" sz="16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ΟΔΗΓΙΕΣ ΑΣΦΑΛΟΥΣ ΑΣΚΗΣΗΣ ΣΕ ΟΡΓΑΝΩΜΕΝΟΥΣ ΑΘΛΗΤΙΚΟΥΣ ΧΩΡΟΥΣ» </a:t>
            </a:r>
            <a:endParaRPr lang="el-GR" sz="2800" b="1"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a:p>
            <a:pPr algn="just" rtl="0"/>
            <a:endParaRPr lang="el-GR" b="1" dirty="0"/>
          </a:p>
          <a:p>
            <a:pPr marL="342900" indent="-342900" algn="just" rtl="0">
              <a:buFont typeface="+mj-lt"/>
              <a:buAutoNum type="arabicPeriod"/>
            </a:pPr>
            <a:endParaRPr lang="el-GR" dirty="0"/>
          </a:p>
        </p:txBody>
      </p:sp>
      <p:sp>
        <p:nvSpPr>
          <p:cNvPr id="6" name="Θέση αριθμού διαφάνειας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41</a:t>
            </a:fld>
            <a:endParaRPr lang="el-GR" dirty="0"/>
          </a:p>
        </p:txBody>
      </p:sp>
    </p:spTree>
    <p:extLst>
      <p:ext uri="{BB962C8B-B14F-4D97-AF65-F5344CB8AC3E}">
        <p14:creationId xmlns:p14="http://schemas.microsoft.com/office/powerpoint/2010/main" val="2575421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2008414" y="424543"/>
            <a:ext cx="9460775" cy="920931"/>
          </a:xfrm>
          <a:solidFill>
            <a:schemeClr val="bg1"/>
          </a:solidFill>
        </p:spPr>
        <p:txBody>
          <a:bodyPr rtlCol="0"/>
          <a:lstStyle/>
          <a:p>
            <a:pPr lvl="0"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8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ΕΠΙΛΟΓΟΣ</a:t>
            </a:r>
            <a:r>
              <a:rPr lang="el-GR" sz="115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115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r>
              <a:rPr lang="el-GR" sz="3600" dirty="0">
                <a:effectLst>
                  <a:outerShdw blurRad="38100" dist="38100" dir="2700000" algn="tl">
                    <a:srgbClr val="000000">
                      <a:alpha val="43137"/>
                    </a:srgbClr>
                  </a:outerShdw>
                </a:effectLst>
                <a:latin typeface="Calibri Light" pitchFamily="34" charset="0"/>
                <a:cs typeface="Calibri Light" pitchFamily="34" charset="0"/>
              </a:rPr>
              <a:t>                Με βάση την ερευνητική εργασία του Πολυτεχνείου του Τορίνο, η Ιστιοπλοΐα είναι ασφαλέστατο άθλημα (</a:t>
            </a:r>
            <a:r>
              <a:rPr lang="el-GR" sz="3600" dirty="0" err="1">
                <a:effectLst>
                  <a:outerShdw blurRad="38100" dist="38100" dir="2700000" algn="tl">
                    <a:srgbClr val="000000">
                      <a:alpha val="43137"/>
                    </a:srgbClr>
                  </a:outerShdw>
                </a:effectLst>
                <a:latin typeface="Calibri Light" pitchFamily="34" charset="0"/>
                <a:cs typeface="Calibri Light" pitchFamily="34" charset="0"/>
              </a:rPr>
              <a:t>κατηγ.0</a:t>
            </a:r>
            <a:r>
              <a:rPr lang="el-GR" sz="3600" dirty="0">
                <a:effectLst>
                  <a:outerShdw blurRad="38100" dist="38100" dir="2700000" algn="tl">
                    <a:srgbClr val="000000">
                      <a:alpha val="43137"/>
                    </a:srgbClr>
                  </a:outerShdw>
                </a:effectLst>
                <a:latin typeface="Calibri Light" pitchFamily="34" charset="0"/>
                <a:cs typeface="Calibri Light" pitchFamily="34" charset="0"/>
              </a:rPr>
              <a:t>)</a:t>
            </a:r>
          </a:p>
          <a:p>
            <a:pPr lvl="0" algn="just"/>
            <a:r>
              <a:rPr lang="el-GR" sz="3600" dirty="0">
                <a:effectLst>
                  <a:outerShdw blurRad="38100" dist="38100" dir="2700000" algn="tl">
                    <a:srgbClr val="000000">
                      <a:alpha val="43137"/>
                    </a:srgbClr>
                  </a:outerShdw>
                </a:effectLst>
                <a:latin typeface="Calibri Light" pitchFamily="34" charset="0"/>
                <a:cs typeface="Calibri Light" pitchFamily="34" charset="0"/>
              </a:rPr>
              <a:t>Το παραπάνω πρωτόκολλο είναι οδηγίες που αν τις τηρήσουμε, θα μπορέσουμε με ασφάλεια να γυρίσουμε σταδιακά στη γνώριμη μας πραγματικότητα.</a:t>
            </a:r>
          </a:p>
          <a:p>
            <a:pPr lvl="0" algn="just"/>
            <a:r>
              <a:rPr lang="el-GR" sz="3600" b="1" dirty="0">
                <a:effectLst>
                  <a:outerShdw blurRad="38100" dist="38100" dir="2700000" algn="tl">
                    <a:srgbClr val="000000">
                      <a:alpha val="43137"/>
                    </a:srgbClr>
                  </a:outerShdw>
                </a:effectLst>
                <a:latin typeface="Calibri Light" pitchFamily="34" charset="0"/>
                <a:cs typeface="Calibri Light" pitchFamily="34" charset="0"/>
              </a:rPr>
              <a:t>Θυμόμαστε: </a:t>
            </a:r>
          </a:p>
          <a:p>
            <a:pPr lvl="0" algn="just"/>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42</a:t>
            </a:fld>
            <a:endParaRPr lang="el-GR" dirty="0"/>
          </a:p>
        </p:txBody>
      </p:sp>
    </p:spTree>
    <p:extLst>
      <p:ext uri="{BB962C8B-B14F-4D97-AF65-F5344CB8AC3E}">
        <p14:creationId xmlns:p14="http://schemas.microsoft.com/office/powerpoint/2010/main" val="2331246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200B3D2B-613A-41BE-987D-E6A1324B456D}"/>
              </a:ext>
            </a:extLst>
          </p:cNvPr>
          <p:cNvSpPr>
            <a:spLocks noGrp="1"/>
          </p:cNvSpPr>
          <p:nvPr>
            <p:ph type="title"/>
          </p:nvPr>
        </p:nvSpPr>
        <p:spPr>
          <a:xfrm>
            <a:off x="971549" y="432707"/>
            <a:ext cx="9460775" cy="920931"/>
          </a:xfrm>
          <a:solidFill>
            <a:schemeClr val="bg1"/>
          </a:solidFill>
        </p:spPr>
        <p:txBody>
          <a:bodyPr rtlCol="0"/>
          <a:lstStyle/>
          <a:p>
            <a:pPr lvl="0" algn="ct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br>
            <a:r>
              <a:rPr lang="el-GR" sz="8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ΕΠΙΛΟΓΟΣ</a:t>
            </a:r>
            <a:r>
              <a:rPr lang="el-GR" sz="115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a:t>
            </a:r>
            <a:br>
              <a:rPr lang="el-GR" sz="115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br>
              <a:rPr lang="el-GR" sz="4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60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sz="4800" dirty="0">
                <a:solidFill>
                  <a:srgbClr val="00B0F0"/>
                </a:solidFill>
              </a:rPr>
              <a:t> </a:t>
            </a:r>
            <a:br>
              <a:rPr lang="el-GR" sz="4800" dirty="0">
                <a:solidFill>
                  <a:srgbClr val="00B0F0"/>
                </a:solidFill>
              </a:rPr>
            </a:br>
            <a:endParaRPr lang="el-GR" sz="4700" dirty="0">
              <a:solidFill>
                <a:srgbClr val="00B0F0"/>
              </a:solidFill>
              <a:effectLst>
                <a:outerShdw blurRad="38100" dist="38100" dir="2700000" algn="tl">
                  <a:srgbClr val="000000">
                    <a:alpha val="43137"/>
                  </a:srgbClr>
                </a:outerShdw>
              </a:effectLst>
            </a:endParaRPr>
          </a:p>
        </p:txBody>
      </p:sp>
      <p:sp>
        <p:nvSpPr>
          <p:cNvPr id="10" name="Θέση κειμένου 9">
            <a:extLst>
              <a:ext uri="{FF2B5EF4-FFF2-40B4-BE49-F238E27FC236}">
                <a16:creationId xmlns:a16="http://schemas.microsoft.com/office/drawing/2014/main" id="{2972F17A-D965-40B9-8ABB-C634072DBCC0}"/>
              </a:ext>
            </a:extLst>
          </p:cNvPr>
          <p:cNvSpPr>
            <a:spLocks noGrp="1"/>
          </p:cNvSpPr>
          <p:nvPr>
            <p:ph type="body" sz="quarter" idx="13"/>
          </p:nvPr>
        </p:nvSpPr>
        <p:spPr>
          <a:xfrm>
            <a:off x="0" y="1502229"/>
            <a:ext cx="12192001" cy="5721532"/>
          </a:xfrm>
          <a:solidFill>
            <a:srgbClr val="0070C0">
              <a:alpha val="80000"/>
            </a:srgbClr>
          </a:solidFill>
        </p:spPr>
        <p:txBody>
          <a:bodyPr rtlCol="0"/>
          <a:lstStyle/>
          <a:p>
            <a:pPr lvl="0" algn="just"/>
            <a:endParaRPr lang="el-GR" sz="3600" dirty="0">
              <a:effectLst>
                <a:outerShdw blurRad="38100" dist="38100" dir="2700000" algn="tl">
                  <a:srgbClr val="000000">
                    <a:alpha val="43137"/>
                  </a:srgbClr>
                </a:outerShdw>
              </a:effectLst>
              <a:latin typeface="Calibri Light" pitchFamily="34" charset="0"/>
              <a:cs typeface="Calibri Light" pitchFamily="34" charset="0"/>
            </a:endParaRPr>
          </a:p>
          <a:p>
            <a:pPr lvl="0" algn="just"/>
            <a:endParaRPr lang="el-GR" sz="28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Θέση αριθμού διαφάνειας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43</a:t>
            </a:fld>
            <a:endParaRPr lang="el-G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90"/>
          <a:stretch/>
        </p:blipFill>
        <p:spPr bwMode="auto">
          <a:xfrm>
            <a:off x="7356020" y="2143921"/>
            <a:ext cx="3951515" cy="345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143921"/>
            <a:ext cx="7013120" cy="345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032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Εθνικές Ομάδες 2019-2020 Ολυμπιακών Κατηγοριών, STAR, BUG, HANSA 2.3 και 2.4mR"/>
          <p:cNvPicPr>
            <a:picLocks noGrp="1" noChangeAspect="1" noChangeArrowheads="1"/>
          </p:cNvPicPr>
          <p:nvPr>
            <p:ph type="pic" sz="quarter" idx="14"/>
          </p:nvPr>
        </p:nvPicPr>
        <p:blipFill>
          <a:blip r:embed="rId3"/>
          <a:srcRect t="4298" b="4298"/>
          <a:stretch>
            <a:fillRect/>
          </a:stretch>
        </p:blipFill>
        <p:spPr bwMode="auto">
          <a:xfrm>
            <a:off x="0" y="0"/>
            <a:ext cx="12192000" cy="5003074"/>
          </a:xfrm>
          <a:prstGeom prst="rect">
            <a:avLst/>
          </a:prstGeom>
          <a:noFill/>
        </p:spPr>
      </p:pic>
      <p:sp>
        <p:nvSpPr>
          <p:cNvPr id="6" name="Θέση αριθμού διαφάνειας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44</a:t>
            </a:fld>
            <a:endParaRPr lang="el-GR"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9" name="8 - Ορθογώνιο"/>
          <p:cNvSpPr/>
          <p:nvPr/>
        </p:nvSpPr>
        <p:spPr>
          <a:xfrm>
            <a:off x="4362994" y="5103674"/>
            <a:ext cx="7528561" cy="1477328"/>
          </a:xfrm>
          <a:prstGeom prst="rect">
            <a:avLst/>
          </a:prstGeom>
        </p:spPr>
        <p:txBody>
          <a:bodyPr wrap="square">
            <a:spAutoFit/>
          </a:bodyPr>
          <a:lstStyle/>
          <a:p>
            <a:r>
              <a:rPr lang="el-GR" b="1" i="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«Με  την πατρίδα τους δεμένη στα  πανιά  και  τα κουπιά  στον  άνεμο κρεμασμένα </a:t>
            </a:r>
            <a:br>
              <a:rPr lang="el-GR" b="1" i="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br>
            <a:r>
              <a:rPr lang="el-GR" b="1" i="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Οι  </a:t>
            </a:r>
            <a:r>
              <a:rPr lang="el-GR" b="1" i="1" dirty="0" err="1">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ναυαγοὶ</a:t>
            </a:r>
            <a:r>
              <a:rPr lang="el-GR" b="1" i="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  κοιμήθηκαν ήμεροι σαν  αγρίμια  νεκρά μέσα στων  σφουγγαριών τα σεντόνια»</a:t>
            </a:r>
          </a:p>
          <a:p>
            <a:r>
              <a:rPr lang="el-GR" b="1" i="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Νίκος Γκάτσος    -  Αμοργός</a:t>
            </a:r>
            <a:endParaRPr lang="el-GR" b="1" dirty="0">
              <a:solidFill>
                <a:srgbClr val="0070C0"/>
              </a:solidFill>
              <a:effectLst>
                <a:outerShdw blurRad="38100" dist="38100" dir="2700000" algn="tl">
                  <a:srgbClr val="000000">
                    <a:alpha val="43137"/>
                  </a:srgbClr>
                </a:outerShdw>
              </a:effectLst>
            </a:endParaRPr>
          </a:p>
        </p:txBody>
      </p:sp>
      <p:sp>
        <p:nvSpPr>
          <p:cNvPr id="10" name="9 - TextBox"/>
          <p:cNvSpPr txBox="1"/>
          <p:nvPr/>
        </p:nvSpPr>
        <p:spPr>
          <a:xfrm>
            <a:off x="457200" y="5316582"/>
            <a:ext cx="2755883" cy="523220"/>
          </a:xfrm>
          <a:prstGeom prst="rect">
            <a:avLst/>
          </a:prstGeom>
          <a:noFill/>
          <a:ln>
            <a:solidFill>
              <a:srgbClr val="002060"/>
            </a:solidFill>
          </a:ln>
        </p:spPr>
        <p:txBody>
          <a:bodyPr wrap="none" rtlCol="0">
            <a:spAutoFit/>
          </a:bodyPr>
          <a:lstStyle/>
          <a:p>
            <a:r>
              <a:rPr lang="el-GR" sz="2800" b="1"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ΚΑΛΗ ΑΝΤΑΜΩΣΗ</a:t>
            </a:r>
          </a:p>
        </p:txBody>
      </p:sp>
    </p:spTree>
    <p:extLst>
      <p:ext uri="{BB962C8B-B14F-4D97-AF65-F5344CB8AC3E}">
        <p14:creationId xmlns:p14="http://schemas.microsoft.com/office/powerpoint/2010/main" val="665219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Θέση εικόνας 31" descr="χειροκρότημα">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Τίτλος 13">
            <a:extLst>
              <a:ext uri="{FF2B5EF4-FFF2-40B4-BE49-F238E27FC236}">
                <a16:creationId xmlns:a16="http://schemas.microsoft.com/office/drawing/2014/main" id="{6C38D7A9-9299-4108-BB08-026F4B9CAE7B}"/>
              </a:ext>
            </a:extLst>
          </p:cNvPr>
          <p:cNvSpPr>
            <a:spLocks noGrp="1"/>
          </p:cNvSpPr>
          <p:nvPr>
            <p:ph type="ctrTitle"/>
          </p:nvPr>
        </p:nvSpPr>
        <p:spPr>
          <a:xfrm>
            <a:off x="6766560" y="2798354"/>
            <a:ext cx="5425440" cy="1013684"/>
          </a:xfrm>
        </p:spPr>
        <p:txBody>
          <a:bodyPr rtlCol="0"/>
          <a:lstStyle/>
          <a:p>
            <a:pPr rtl="0"/>
            <a:r>
              <a:rPr lang="el-GR" sz="7200" dirty="0">
                <a:solidFill>
                  <a:srgbClr val="0070C0"/>
                </a:solidFill>
                <a:effectLst>
                  <a:outerShdw blurRad="38100" dist="38100" dir="2700000" algn="tl">
                    <a:srgbClr val="000000">
                      <a:alpha val="43137"/>
                    </a:srgbClr>
                  </a:outerShdw>
                </a:effectLst>
                <a:latin typeface="Calibri Light" pitchFamily="34" charset="0"/>
                <a:cs typeface="Calibri Light" pitchFamily="34" charset="0"/>
              </a:rPr>
              <a:t>Ευχαριστούμε</a:t>
            </a:r>
          </a:p>
        </p:txBody>
      </p:sp>
      <p:sp>
        <p:nvSpPr>
          <p:cNvPr id="12" name="Θέση αριθμού διαφάνειας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el-GR" smtClean="0"/>
              <a:pPr rtl="0"/>
              <a:t>45</a:t>
            </a:fld>
            <a:endParaRPr lang="el-GR" dirty="0"/>
          </a:p>
        </p:txBody>
      </p:sp>
      <p:pic>
        <p:nvPicPr>
          <p:cNvPr id="18" name="17 - Εικόνα" descr="Click Here">
            <a:hlinkClick r:id="rId4"/>
          </p:cNvPr>
          <p:cNvPicPr/>
          <p:nvPr/>
        </p:nvPicPr>
        <p:blipFill>
          <a:blip r:embed="rId5" cstate="print"/>
          <a:srcRect/>
          <a:stretch>
            <a:fillRect/>
          </a:stretch>
        </p:blipFill>
        <p:spPr bwMode="auto">
          <a:xfrm>
            <a:off x="10202091" y="457199"/>
            <a:ext cx="1436914" cy="1580607"/>
          </a:xfrm>
          <a:prstGeom prst="rect">
            <a:avLst/>
          </a:prstGeom>
          <a:noFill/>
          <a:ln w="9525">
            <a:noFill/>
            <a:miter lim="800000"/>
            <a:headEnd/>
            <a:tailEnd/>
          </a:ln>
        </p:spPr>
      </p:pic>
      <p:sp>
        <p:nvSpPr>
          <p:cNvPr id="19" name="Υπότιτλος 3">
            <a:extLst>
              <a:ext uri="{FF2B5EF4-FFF2-40B4-BE49-F238E27FC236}">
                <a16:creationId xmlns:a16="http://schemas.microsoft.com/office/drawing/2014/main" id="{4772945D-CA91-4CFE-8EB7-941C7618C994}"/>
              </a:ext>
            </a:extLst>
          </p:cNvPr>
          <p:cNvSpPr txBox="1">
            <a:spLocks/>
          </p:cNvSpPr>
          <p:nvPr/>
        </p:nvSpPr>
        <p:spPr>
          <a:xfrm>
            <a:off x="7994469" y="4885509"/>
            <a:ext cx="4197531" cy="548640"/>
          </a:xfrm>
          <a:prstGeom prst="rect">
            <a:avLst/>
          </a:prstGeom>
          <a:solidFill>
            <a:schemeClr val="accent5">
              <a:lumMod val="50000"/>
              <a:lumOff val="50000"/>
              <a:alpha val="80000"/>
            </a:schemeClr>
          </a:solidFill>
        </p:spPr>
        <p:txBody>
          <a:bodyPr rtlCol="0"/>
          <a:lstStyle/>
          <a:p>
            <a:pPr marL="266700" marR="0" lvl="0" indent="-266700" algn="ctr" defTabSz="914400" rtl="0" eaLnBrk="1" fontAlgn="auto" latinLnBrk="0" hangingPunct="1">
              <a:lnSpc>
                <a:spcPct val="90000"/>
              </a:lnSpc>
              <a:spcBef>
                <a:spcPts val="1000"/>
              </a:spcBef>
              <a:spcAft>
                <a:spcPts val="0"/>
              </a:spcAft>
              <a:buClrTx/>
              <a:buSzTx/>
              <a:tabLst/>
              <a:defRPr/>
            </a:pPr>
            <a:r>
              <a:rPr kumimoji="0" lang="el-G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Light" pitchFamily="34" charset="0"/>
                <a:ea typeface="+mn-ea"/>
                <a:cs typeface="Calibri Light" pitchFamily="34" charset="0"/>
              </a:rPr>
              <a:t>ΥΓΕΙΟΝΟΜΙΚΗ ΕΠΙΤΡΟΠΗ ΕΙΟ</a:t>
            </a:r>
          </a:p>
        </p:txBody>
      </p:sp>
    </p:spTree>
    <p:extLst>
      <p:ext uri="{BB962C8B-B14F-4D97-AF65-F5344CB8AC3E}">
        <p14:creationId xmlns:p14="http://schemas.microsoft.com/office/powerpoint/2010/main" val="415367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3600" dirty="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431999" y="2950767"/>
            <a:ext cx="5550789" cy="3371656"/>
          </a:xfrm>
          <a:solidFill>
            <a:srgbClr val="FFC000"/>
          </a:solidFill>
        </p:spPr>
        <p:txBody>
          <a:bodyPr rtlCol="0"/>
          <a:lstStyle/>
          <a:p>
            <a:pPr algn="ctr"/>
            <a:endParaRPr lang="el-GR" sz="4000" b="1" u="sng" dirty="0"/>
          </a:p>
          <a:p>
            <a:pPr algn="ctr"/>
            <a:endParaRPr lang="el-GR" sz="4000" b="1" u="sng" dirty="0"/>
          </a:p>
          <a:p>
            <a:pPr algn="ctr"/>
            <a:r>
              <a:rPr lang="el-GR" sz="5400" b="1" u="sng" dirty="0">
                <a:effectLst>
                  <a:outerShdw blurRad="38100" dist="38100" dir="2700000" algn="tl">
                    <a:srgbClr val="000000">
                      <a:alpha val="43137"/>
                    </a:srgbClr>
                  </a:outerShdw>
                </a:effectLst>
                <a:latin typeface="Calibri Light" pitchFamily="34" charset="0"/>
                <a:cs typeface="Calibri Light" pitchFamily="34" charset="0"/>
              </a:rPr>
              <a:t>ΠΛΥΣΙΜΟ ΧΕΡΙΩΝ</a:t>
            </a:r>
            <a:r>
              <a:rPr lang="el-GR" sz="5400" b="1" dirty="0">
                <a:effectLst>
                  <a:outerShdw blurRad="38100" dist="38100" dir="2700000" algn="tl">
                    <a:srgbClr val="000000">
                      <a:alpha val="43137"/>
                    </a:srgbClr>
                  </a:outerShdw>
                </a:effectLst>
                <a:latin typeface="Calibri Light" pitchFamily="34" charset="0"/>
                <a:cs typeface="Calibri Light" pitchFamily="34" charset="0"/>
              </a:rPr>
              <a:t> </a:t>
            </a:r>
          </a:p>
          <a:p>
            <a:endParaRPr lang="el-GR" sz="4000" dirty="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5</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r>
              <a:rPr lang="el-GR" sz="3200" dirty="0">
                <a:effectLst>
                  <a:outerShdw blurRad="38100" dist="38100" dir="2700000" algn="tl">
                    <a:srgbClr val="000000">
                      <a:alpha val="43137"/>
                    </a:srgbClr>
                  </a:outerShdw>
                </a:effectLst>
              </a:rPr>
              <a:t>Πότε και πως πρέπει να πλένετε τα χέρια σας για να παραμείνετε υγιείς. </a:t>
            </a:r>
            <a:endParaRPr lang="el-GR" sz="3600" dirty="0">
              <a:effectLst>
                <a:outerShdw blurRad="38100" dist="38100" dir="2700000" algn="tl">
                  <a:srgbClr val="000000">
                    <a:alpha val="43137"/>
                  </a:srgbClr>
                </a:outerShdw>
              </a:effectLst>
            </a:endParaRPr>
          </a:p>
          <a:p>
            <a:pPr>
              <a:buNone/>
            </a:pPr>
            <a:endParaRPr lang="el-GR" b="1" dirty="0"/>
          </a:p>
          <a:p>
            <a:endParaRPr lang="el-GR" dirty="0"/>
          </a:p>
        </p:txBody>
      </p:sp>
    </p:spTree>
    <p:extLst>
      <p:ext uri="{BB962C8B-B14F-4D97-AF65-F5344CB8AC3E}">
        <p14:creationId xmlns:p14="http://schemas.microsoft.com/office/powerpoint/2010/main" val="31888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3600" dirty="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431999" y="2950767"/>
            <a:ext cx="5550789" cy="3371656"/>
          </a:xfrm>
          <a:solidFill>
            <a:srgbClr val="FFC000"/>
          </a:solidFill>
        </p:spPr>
        <p:txBody>
          <a:bodyPr rtlCol="0"/>
          <a:lstStyle/>
          <a:p>
            <a:pPr algn="ctr"/>
            <a:endParaRPr lang="el-GR" sz="4000" b="1" u="sng" dirty="0"/>
          </a:p>
          <a:p>
            <a:r>
              <a:rPr lang="el-GR" sz="3200" b="1" dirty="0">
                <a:effectLst>
                  <a:outerShdw blurRad="38100" dist="38100" dir="2700000" algn="tl">
                    <a:srgbClr val="000000">
                      <a:alpha val="43137"/>
                    </a:srgbClr>
                  </a:outerShdw>
                </a:effectLst>
                <a:latin typeface="Calibri Light" pitchFamily="34" charset="0"/>
                <a:cs typeface="Calibri Light" pitchFamily="34" charset="0"/>
              </a:rPr>
              <a:t>Καθημερινές  δραστηριότητες στις οποίες θα πρέπει να εφαρμόζουμε την Υγιεινή των Χεριών πλένοντας τα χέρια μας με νερό και σαπούνι:</a:t>
            </a:r>
            <a:endParaRPr lang="el-GR" sz="3200" dirty="0">
              <a:effectLst>
                <a:outerShdw blurRad="38100" dist="38100" dir="2700000" algn="tl">
                  <a:srgbClr val="000000">
                    <a:alpha val="43137"/>
                  </a:srgbClr>
                </a:outerShdw>
              </a:effectLst>
              <a:latin typeface="Calibri Light" pitchFamily="34" charset="0"/>
              <a:cs typeface="Calibri Light" pitchFamily="34" charset="0"/>
            </a:endParaRPr>
          </a:p>
          <a:p>
            <a:pPr algn="ctr"/>
            <a:endParaRPr lang="el-GR" sz="4000" b="1" u="sng" dirty="0"/>
          </a:p>
          <a:p>
            <a:pPr algn="ctr"/>
            <a:endParaRPr lang="el-GR" sz="5400" b="1" dirty="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6</a:t>
            </a:fld>
            <a:endParaRPr lang="el-GR" dirty="0"/>
          </a:p>
        </p:txBody>
      </p:sp>
      <p:sp>
        <p:nvSpPr>
          <p:cNvPr id="14" name="13 - Θέση κειμένου"/>
          <p:cNvSpPr>
            <a:spLocks noGrp="1"/>
          </p:cNvSpPr>
          <p:nvPr>
            <p:ph type="body" sz="quarter" idx="12"/>
          </p:nvPr>
        </p:nvSpPr>
        <p:spPr>
          <a:xfrm>
            <a:off x="6299886" y="1175657"/>
            <a:ext cx="5472113" cy="5342708"/>
          </a:xfrm>
        </p:spPr>
        <p:txBody>
          <a:bodyPr/>
          <a:lstStyle/>
          <a:p>
            <a:pPr>
              <a:buNone/>
            </a:pPr>
            <a:endParaRPr lang="el-GR" sz="1600" b="1" dirty="0"/>
          </a:p>
          <a:p>
            <a:pPr marL="342900" indent="-342900"/>
            <a:r>
              <a:rPr lang="el-GR" sz="2400" dirty="0">
                <a:effectLst>
                  <a:outerShdw blurRad="38100" dist="38100" dir="2700000" algn="tl">
                    <a:srgbClr val="000000">
                      <a:alpha val="43137"/>
                    </a:srgbClr>
                  </a:outerShdw>
                </a:effectLst>
                <a:latin typeface="Calibri Light" pitchFamily="34" charset="0"/>
                <a:cs typeface="Calibri Light" pitchFamily="34" charset="0"/>
              </a:rPr>
              <a:t>Πριν, κατά τη διάρκεια και μετά την προετοιμασία του φαγητού</a:t>
            </a:r>
          </a:p>
          <a:p>
            <a:pPr marL="342900" indent="-342900"/>
            <a:r>
              <a:rPr lang="el-GR" sz="2400" dirty="0">
                <a:effectLst>
                  <a:outerShdw blurRad="38100" dist="38100" dir="2700000" algn="tl">
                    <a:srgbClr val="000000">
                      <a:alpha val="43137"/>
                    </a:srgbClr>
                  </a:outerShdw>
                </a:effectLst>
                <a:latin typeface="Calibri Light" pitchFamily="34" charset="0"/>
                <a:cs typeface="Calibri Light" pitchFamily="34" charset="0"/>
              </a:rPr>
              <a:t>Πριν τη λήψη γεύματος</a:t>
            </a:r>
          </a:p>
          <a:p>
            <a:pPr marL="342900" indent="-342900"/>
            <a:r>
              <a:rPr lang="el-GR" sz="2400" dirty="0">
                <a:effectLst>
                  <a:outerShdw blurRad="38100" dist="38100" dir="2700000" algn="tl">
                    <a:srgbClr val="000000">
                      <a:alpha val="43137"/>
                    </a:srgbClr>
                  </a:outerShdw>
                </a:effectLst>
                <a:latin typeface="Calibri Light" pitchFamily="34" charset="0"/>
                <a:cs typeface="Calibri Light" pitchFamily="34" charset="0"/>
              </a:rPr>
              <a:t>Πριν και μετά τη φροντίδα ασθενή που εμφανίζει έμετο ή διάρροια ή συμπτώματα από το αναπνευστικό</a:t>
            </a:r>
          </a:p>
          <a:p>
            <a:pPr marL="342900" indent="-342900"/>
            <a:r>
              <a:rPr lang="el-GR" sz="2400" dirty="0">
                <a:effectLst>
                  <a:outerShdw blurRad="38100" dist="38100" dir="2700000" algn="tl">
                    <a:srgbClr val="000000">
                      <a:alpha val="43137"/>
                    </a:srgbClr>
                  </a:outerShdw>
                </a:effectLst>
                <a:latin typeface="Calibri Light" pitchFamily="34" charset="0"/>
                <a:cs typeface="Calibri Light" pitchFamily="34" charset="0"/>
              </a:rPr>
              <a:t>Πριν και μετά τη φροντίδα τραύματος</a:t>
            </a:r>
          </a:p>
          <a:p>
            <a:pPr marL="342900" indent="-342900"/>
            <a:r>
              <a:rPr lang="el-GR" sz="2400" dirty="0">
                <a:effectLst>
                  <a:outerShdw blurRad="38100" dist="38100" dir="2700000" algn="tl">
                    <a:srgbClr val="000000">
                      <a:alpha val="43137"/>
                    </a:srgbClr>
                  </a:outerShdw>
                </a:effectLst>
                <a:latin typeface="Calibri Light" pitchFamily="34" charset="0"/>
                <a:cs typeface="Calibri Light" pitchFamily="34" charset="0"/>
              </a:rPr>
              <a:t>Μετά τη χρήση της τουαλέτας</a:t>
            </a:r>
          </a:p>
          <a:p>
            <a:pPr marL="342900" indent="-342900"/>
            <a:r>
              <a:rPr lang="el-GR" sz="2400" dirty="0">
                <a:effectLst>
                  <a:outerShdw blurRad="38100" dist="38100" dir="2700000" algn="tl">
                    <a:srgbClr val="000000">
                      <a:alpha val="43137"/>
                    </a:srgbClr>
                  </a:outerShdw>
                </a:effectLst>
                <a:latin typeface="Calibri Light" pitchFamily="34" charset="0"/>
                <a:cs typeface="Calibri Light" pitchFamily="34" charset="0"/>
              </a:rPr>
              <a:t>Μετά την αλλαγή πάνας ή τον καθαρισμό ενός παιδιού που έχει χρησιμοποιήσει την τουαλέτα</a:t>
            </a:r>
          </a:p>
          <a:p>
            <a:endParaRPr lang="el-GR" sz="1600" dirty="0"/>
          </a:p>
        </p:txBody>
      </p:sp>
    </p:spTree>
    <p:extLst>
      <p:ext uri="{BB962C8B-B14F-4D97-AF65-F5344CB8AC3E}">
        <p14:creationId xmlns:p14="http://schemas.microsoft.com/office/powerpoint/2010/main" val="318883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404948"/>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r>
              <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rPr>
              <a:t>ΑΝΑΓΚΑΙΕΣ        ΕΝΝΟΙΕΣ</a:t>
            </a: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4" name="Θέση κειμένου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3600" dirty="0">
                <a:effectLst>
                  <a:outerShdw blurRad="38100" dist="38100" dir="2700000" algn="tl">
                    <a:srgbClr val="000000">
                      <a:alpha val="43137"/>
                    </a:srgbClr>
                  </a:outerShdw>
                </a:effectLst>
                <a:latin typeface="Calibri Light" pitchFamily="34" charset="0"/>
                <a:cs typeface="Calibri Light" pitchFamily="34" charset="0"/>
              </a:rPr>
              <a:t>Ατομική Υγιεινή</a:t>
            </a:r>
          </a:p>
          <a:p>
            <a:pPr lvl="0"/>
            <a:endParaRPr lang="el-GR" sz="3600" dirty="0">
              <a:solidFill>
                <a:schemeClr val="tx1"/>
              </a:solidFill>
              <a:effectLst>
                <a:outerShdw blurRad="38100" dist="38100" dir="2700000" algn="tl">
                  <a:srgbClr val="000000">
                    <a:alpha val="43137"/>
                  </a:srgbClr>
                </a:outerShdw>
              </a:effectLst>
              <a:latin typeface="Calibri Light" pitchFamily="34" charset="0"/>
              <a:cs typeface="Calibri Light" pitchFamily="34" charset="0"/>
            </a:endParaRPr>
          </a:p>
          <a:p>
            <a:pPr rtl="0"/>
            <a:endParaRPr lang="el-GR" dirty="0"/>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431999" y="2950767"/>
            <a:ext cx="5550789" cy="3371656"/>
          </a:xfrm>
          <a:solidFill>
            <a:srgbClr val="FFC000"/>
          </a:solidFill>
        </p:spPr>
        <p:txBody>
          <a:bodyPr rtlCol="0"/>
          <a:lstStyle/>
          <a:p>
            <a:pPr algn="ctr"/>
            <a:endParaRPr lang="el-GR" sz="4000" b="1" u="sng" dirty="0"/>
          </a:p>
          <a:p>
            <a:r>
              <a:rPr lang="el-GR" sz="3200" b="1" dirty="0">
                <a:effectLst>
                  <a:outerShdw blurRad="38100" dist="38100" dir="2700000" algn="tl">
                    <a:srgbClr val="000000">
                      <a:alpha val="43137"/>
                    </a:srgbClr>
                  </a:outerShdw>
                </a:effectLst>
                <a:latin typeface="Calibri Light" pitchFamily="34" charset="0"/>
                <a:cs typeface="Calibri Light" pitchFamily="34" charset="0"/>
              </a:rPr>
              <a:t>Καθημερινές  δραστηριότητες στις οποίες θα πρέπει να εφαρμόζουμε την Υγιεινή των Χεριών πλένοντας τα χέρια μας με νερό και σαπούνι:</a:t>
            </a:r>
            <a:endParaRPr lang="el-GR" sz="3200" dirty="0">
              <a:effectLst>
                <a:outerShdw blurRad="38100" dist="38100" dir="2700000" algn="tl">
                  <a:srgbClr val="000000">
                    <a:alpha val="43137"/>
                  </a:srgbClr>
                </a:outerShdw>
              </a:effectLst>
              <a:latin typeface="Calibri Light" pitchFamily="34" charset="0"/>
              <a:cs typeface="Calibri Light" pitchFamily="34" charset="0"/>
            </a:endParaRPr>
          </a:p>
          <a:p>
            <a:pPr algn="ctr"/>
            <a:endParaRPr lang="el-GR" sz="4000" b="1" u="sng" dirty="0"/>
          </a:p>
          <a:p>
            <a:pPr algn="ctr"/>
            <a:endParaRPr lang="el-GR" sz="5400" b="1" dirty="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7</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pPr>
              <a:buNone/>
            </a:pPr>
            <a:endParaRPr lang="el-GR" b="1" dirty="0"/>
          </a:p>
          <a:p>
            <a:endParaRPr lang="el-GR" dirty="0"/>
          </a:p>
        </p:txBody>
      </p:sp>
      <p:sp>
        <p:nvSpPr>
          <p:cNvPr id="9" name="8 - Ορθογώνιο"/>
          <p:cNvSpPr/>
          <p:nvPr/>
        </p:nvSpPr>
        <p:spPr>
          <a:xfrm>
            <a:off x="6096000" y="1287253"/>
            <a:ext cx="6096000" cy="4832092"/>
          </a:xfrm>
          <a:prstGeom prst="rect">
            <a:avLst/>
          </a:prstGeom>
        </p:spPr>
        <p:txBody>
          <a:bodyPr wrap="square">
            <a:spAutoFit/>
          </a:bodyPr>
          <a:lstStyle/>
          <a:p>
            <a:pPr marL="342900" indent="-34290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Μετά από φτάρνισμα ή βήχα</a:t>
            </a:r>
          </a:p>
          <a:p>
            <a:pPr marL="342900" indent="-34290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Μετά την επαφή με ζώο, ζωοτροφές ή ζωικά απόβλητα</a:t>
            </a:r>
          </a:p>
          <a:p>
            <a:pPr marL="342900" indent="-34290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Μετά το χειρισμό τροφών για ζώα συντροφιάς ή ζώων συντροφιάς</a:t>
            </a:r>
          </a:p>
          <a:p>
            <a:pPr marL="342900" indent="-34290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Μετά την επαφή με απορρίμματα</a:t>
            </a:r>
          </a:p>
          <a:p>
            <a:pPr marL="342900" indent="-34290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Μετά από επαφή με άτομο που εμφανίζει συμπτώματα αναπνευστικού</a:t>
            </a:r>
          </a:p>
          <a:p>
            <a:pPr marL="342900" indent="-342900">
              <a:buFont typeface="Arial" pitchFamily="34" charset="0"/>
              <a:buChar char="•"/>
            </a:pPr>
            <a:r>
              <a:rPr lang="el-GR" sz="2800" dirty="0">
                <a:effectLst>
                  <a:outerShdw blurRad="38100" dist="38100" dir="2700000" algn="tl">
                    <a:srgbClr val="000000">
                      <a:alpha val="43137"/>
                    </a:srgbClr>
                  </a:outerShdw>
                </a:effectLst>
                <a:latin typeface="Calibri Light" pitchFamily="34" charset="0"/>
                <a:cs typeface="Calibri Light" pitchFamily="34" charset="0"/>
              </a:rPr>
              <a:t>Μετά από επαφή με οποιαδήποτε επιφάνεια πιθανώς επιμολυσμένη</a:t>
            </a:r>
          </a:p>
        </p:txBody>
      </p:sp>
    </p:spTree>
    <p:extLst>
      <p:ext uri="{BB962C8B-B14F-4D97-AF65-F5344CB8AC3E}">
        <p14:creationId xmlns:p14="http://schemas.microsoft.com/office/powerpoint/2010/main" val="318883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04E83-A4F0-49C5-BB01-F5773509A2B3}"/>
              </a:ext>
            </a:extLst>
          </p:cNvPr>
          <p:cNvSpPr>
            <a:spLocks noGrp="1"/>
          </p:cNvSpPr>
          <p:nvPr>
            <p:ph type="title"/>
          </p:nvPr>
        </p:nvSpPr>
        <p:spPr>
          <a:xfrm>
            <a:off x="195943" y="169817"/>
            <a:ext cx="11996057" cy="783772"/>
          </a:xfrm>
          <a:solidFill>
            <a:schemeClr val="accent5">
              <a:lumMod val="50000"/>
              <a:lumOff val="50000"/>
            </a:schemeClr>
          </a:solidFill>
        </p:spPr>
        <p:txBody>
          <a:bodyPr rtlCol="0"/>
          <a:lstStyle/>
          <a:p>
            <a:pPr algn="ctr"/>
            <a:r>
              <a:rPr lang="en-US" dirty="0">
                <a:effectLst>
                  <a:outerShdw blurRad="38100" dist="38100" dir="2700000" algn="tl">
                    <a:srgbClr val="000000">
                      <a:alpha val="43137"/>
                    </a:srgbClr>
                  </a:outerShdw>
                </a:effectLst>
              </a:rPr>
              <a:t> </a:t>
            </a:r>
            <a:endParaRPr lang="el-GR" sz="54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2" name="Ορθογώνιο 11" descr="Μπλοκ επισήμανσης αριστερά">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solidFill>
                <a:schemeClr val="accent5">
                  <a:lumMod val="50000"/>
                  <a:lumOff val="50000"/>
                </a:schemeClr>
              </a:solidFill>
            </a:endParaRPr>
          </a:p>
        </p:txBody>
      </p:sp>
      <p:sp>
        <p:nvSpPr>
          <p:cNvPr id="5" name="Θέση περιεχομένου 4">
            <a:extLst>
              <a:ext uri="{FF2B5EF4-FFF2-40B4-BE49-F238E27FC236}">
                <a16:creationId xmlns:a16="http://schemas.microsoft.com/office/drawing/2014/main" id="{CEEB3BAE-C0B2-447C-B8BE-96C6BD84D658}"/>
              </a:ext>
            </a:extLst>
          </p:cNvPr>
          <p:cNvSpPr>
            <a:spLocks noGrp="1"/>
          </p:cNvSpPr>
          <p:nvPr>
            <p:ph sz="half" idx="2"/>
          </p:nvPr>
        </p:nvSpPr>
        <p:spPr>
          <a:xfrm>
            <a:off x="876135" y="2403566"/>
            <a:ext cx="10449361" cy="3187337"/>
          </a:xfrm>
          <a:solidFill>
            <a:srgbClr val="FFC000"/>
          </a:solidFill>
        </p:spPr>
        <p:txBody>
          <a:bodyPr rtlCol="0"/>
          <a:lstStyle/>
          <a:p>
            <a:pPr>
              <a:buNone/>
            </a:pPr>
            <a:endParaRPr lang="el-GR" sz="4000" dirty="0"/>
          </a:p>
          <a:p>
            <a:pPr>
              <a:buNone/>
            </a:pPr>
            <a:r>
              <a:rPr lang="el-GR" sz="3600" b="1" dirty="0"/>
              <a:t>     Χρησιμοποιήστε αντισηπτικό διάλυμα  (με τουλάχιστον 60% αλκοόλης) όταν δεν μπορείτε να πλύνετε τα χέρια σας με  σαπούνι και νερό.</a:t>
            </a:r>
            <a:r>
              <a:rPr lang="el-GR" sz="3600" dirty="0"/>
              <a:t> </a:t>
            </a:r>
            <a:endParaRPr lang="el-GR" sz="3600" b="1" u="sng" dirty="0"/>
          </a:p>
          <a:p>
            <a:pPr algn="ctr"/>
            <a:endParaRPr lang="el-GR" sz="5400" b="1" dirty="0">
              <a:effectLst>
                <a:outerShdw blurRad="38100" dist="38100" dir="2700000" algn="tl">
                  <a:srgbClr val="000000">
                    <a:alpha val="43137"/>
                  </a:srgbClr>
                </a:outerShdw>
              </a:effectLst>
              <a:latin typeface="Calibri Light" pitchFamily="34" charset="0"/>
              <a:cs typeface="Calibri Light" pitchFamily="34" charset="0"/>
            </a:endParaRPr>
          </a:p>
          <a:p>
            <a:endParaRPr lang="el-GR" sz="4000" dirty="0"/>
          </a:p>
          <a:p>
            <a:pPr lvl="0"/>
            <a:endParaRPr lang="el-GR" sz="4000" dirty="0">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8</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pPr>
              <a:buNone/>
            </a:pPr>
            <a:endParaRPr lang="el-GR" b="1" dirty="0"/>
          </a:p>
          <a:p>
            <a:endParaRPr lang="el-GR" dirty="0"/>
          </a:p>
        </p:txBody>
      </p:sp>
    </p:spTree>
    <p:extLst>
      <p:ext uri="{BB962C8B-B14F-4D97-AF65-F5344CB8AC3E}">
        <p14:creationId xmlns:p14="http://schemas.microsoft.com/office/powerpoint/2010/main" val="318883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Ευθεία γραμμή σύνδεσης 10" descr="Διαχωριστική γραμμή διαφάνειας">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Σύμβολο κράτησης αριθμού διαφάνειας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9</a:t>
            </a:fld>
            <a:endParaRPr lang="el-GR" dirty="0"/>
          </a:p>
        </p:txBody>
      </p:sp>
      <p:sp>
        <p:nvSpPr>
          <p:cNvPr id="14" name="13 - Θέση κειμένου"/>
          <p:cNvSpPr>
            <a:spLocks noGrp="1"/>
          </p:cNvSpPr>
          <p:nvPr>
            <p:ph type="body" sz="quarter" idx="12"/>
          </p:nvPr>
        </p:nvSpPr>
        <p:spPr>
          <a:xfrm>
            <a:off x="6247635" y="1341090"/>
            <a:ext cx="5472113" cy="5216464"/>
          </a:xfrm>
        </p:spPr>
        <p:txBody>
          <a:bodyPr/>
          <a:lstStyle/>
          <a:p>
            <a:endParaRPr lang="el-GR" b="1" dirty="0"/>
          </a:p>
          <a:p>
            <a:endParaRPr lang="el-GR" b="1" dirty="0"/>
          </a:p>
          <a:p>
            <a:pPr>
              <a:buNone/>
            </a:pPr>
            <a:endParaRPr lang="el-GR" b="1" dirty="0"/>
          </a:p>
          <a:p>
            <a:endParaRPr lang="el-GR" dirty="0"/>
          </a:p>
        </p:txBody>
      </p:sp>
      <p:sp>
        <p:nvSpPr>
          <p:cNvPr id="40962" name="Πλαίσιο κειμένου 2"/>
          <p:cNvSpPr txBox="1">
            <a:spLocks noGrp="1" noChangeArrowheads="1"/>
          </p:cNvSpPr>
          <p:nvPr>
            <p:ph type="title"/>
          </p:nvPr>
        </p:nvSpPr>
        <p:spPr bwMode="auto">
          <a:xfrm>
            <a:off x="195263" y="169863"/>
            <a:ext cx="11996737" cy="784225"/>
          </a:xfrm>
          <a:prstGeom prst="rect">
            <a:avLst/>
          </a:prstGeom>
          <a:solidFill>
            <a:schemeClr val="accent5">
              <a:lumMod val="50000"/>
              <a:lumOff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4000" b="1" i="0" u="none" strike="noStrike" cap="none" normalizeH="0" baseline="0" dirty="0">
                <a:ln>
                  <a:noFill/>
                </a:ln>
                <a:solidFill>
                  <a:schemeClr val="bg1"/>
                </a:solidFill>
                <a:effectLst>
                  <a:outerShdw blurRad="38100" dist="38100" dir="2700000" algn="tl">
                    <a:srgbClr val="000000">
                      <a:alpha val="43137"/>
                    </a:srgbClr>
                  </a:outerShdw>
                </a:effectLst>
                <a:latin typeface="Calibri Light" pitchFamily="34" charset="0"/>
                <a:cs typeface="Calibri Light" pitchFamily="34" charset="0"/>
              </a:rPr>
              <a:t>ΠΛΥΣΙΜΟ  ΧΕΡΙΩΝ  ΜΕ  ΣΑΠΟΥΝΙ   ΚΑΙ   ΝΕΡΟ</a:t>
            </a:r>
            <a:endParaRPr kumimoji="0" lang="el-GR" sz="4000" b="0" i="0" u="none" strike="noStrike" cap="none" normalizeH="0" baseline="0" dirty="0">
              <a:ln>
                <a:noFill/>
              </a:ln>
              <a:solidFill>
                <a:schemeClr val="bg1"/>
              </a:solidFill>
              <a:effectLst>
                <a:outerShdw blurRad="38100" dist="38100" dir="2700000" algn="tl">
                  <a:srgbClr val="000000">
                    <a:alpha val="43137"/>
                  </a:srgbClr>
                </a:outerShdw>
              </a:effectLst>
              <a:latin typeface="Calibri Light" pitchFamily="34" charset="0"/>
              <a:cs typeface="Calibri Light" pitchFamily="34" charset="0"/>
            </a:endParaRPr>
          </a:p>
        </p:txBody>
      </p:sp>
      <p:pic>
        <p:nvPicPr>
          <p:cNvPr id="10" name="9 - Θέση περιεχομένου" descr="https://eody.gov.gr/wp-content/uploads/2020/03/yx-koino-1.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1702" y="992777"/>
            <a:ext cx="11234057" cy="5865223"/>
          </a:xfrm>
          <a:prstGeom prst="rect">
            <a:avLst/>
          </a:prstGeom>
          <a:noFill/>
          <a:ln>
            <a:noFill/>
          </a:ln>
        </p:spPr>
      </p:pic>
    </p:spTree>
    <p:extLst>
      <p:ext uri="{BB962C8B-B14F-4D97-AF65-F5344CB8AC3E}">
        <p14:creationId xmlns:p14="http://schemas.microsoft.com/office/powerpoint/2010/main" val="3188837873"/>
      </p:ext>
    </p:extLst>
  </p:cSld>
  <p:clrMapOvr>
    <a:masterClrMapping/>
  </p:clrMapOvr>
</p:sld>
</file>

<file path=ppt/theme/theme1.xml><?xml version="1.0" encoding="utf-8"?>
<a:theme xmlns:a="http://schemas.openxmlformats.org/drawingml/2006/main" name="tf16411250">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934_TF16411250.potx" id="{3C0E6330-9B1A-4628-A4E7-3CF2811D1CCB}" vid="{3631A1C8-585C-495E-B6B7-243DB00EAD5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tf16411250</Template>
  <TotalTime>0</TotalTime>
  <Words>3016</Words>
  <Application>Microsoft Office PowerPoint</Application>
  <PresentationFormat>Ευρεία οθόνη</PresentationFormat>
  <Paragraphs>388</Paragraphs>
  <Slides>45</Slides>
  <Notes>44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45</vt:i4>
      </vt:variant>
    </vt:vector>
  </HeadingPairs>
  <TitlesOfParts>
    <vt:vector size="52" baseType="lpstr">
      <vt:lpstr>Arial</vt:lpstr>
      <vt:lpstr>Calibri</vt:lpstr>
      <vt:lpstr>Calibri Light</vt:lpstr>
      <vt:lpstr>Candara</vt:lpstr>
      <vt:lpstr>Corbel</vt:lpstr>
      <vt:lpstr>Times New Roman</vt:lpstr>
      <vt:lpstr>tf16411250</vt:lpstr>
      <vt:lpstr>ΥΓΕΙΟΝΟΜΙΚΟ ΠΡΩΤΟΚΟΛΛΟ  ΛΕΙΤΟΥΡΓΙΑΣ ΝΑΥΤΑΘΛΗΤΙΚΩΝ ΣΩΜΑΤΕΙΩΝ  </vt:lpstr>
      <vt:lpstr>ΣΤΟΧΟΙ</vt:lpstr>
      <vt:lpstr>Δραστηριότητες που αφορούν:</vt:lpstr>
      <vt:lpstr> ΑΝΑΓΚΑΙΕΣ        ΕΝΝΟΙΕΣ</vt:lpstr>
      <vt:lpstr> ΑΝΑΓΚΑΙΕΣ        ΕΝΝΟΙΕΣ</vt:lpstr>
      <vt:lpstr> ΑΝΑΓΚΑΙΕΣ        ΕΝΝΟΙΕΣ</vt:lpstr>
      <vt:lpstr> ΑΝΑΓΚΑΙΕΣ        ΕΝΝΟΙΕΣ</vt:lpstr>
      <vt:lpstr> </vt:lpstr>
      <vt:lpstr>ΠΛΥΣΙΜΟ  ΧΕΡΙΩΝ  ΜΕ  ΣΑΠΟΥΝΙ   ΚΑΙ   ΝΕΡΟ</vt:lpstr>
      <vt:lpstr> </vt:lpstr>
      <vt:lpstr> ΑΝΑΓΚΑΙΕΣ        ΕΝΝΟΙΕΣ</vt:lpstr>
      <vt:lpstr> ΑΝΑΓΚΑΙΕΣ        ΕΝΝΟΙΕΣ</vt:lpstr>
      <vt:lpstr> ΑΝΑΓΚΑΙΕΣ        ΕΝΝΟΙΕΣ</vt:lpstr>
      <vt:lpstr>Λειτουργία  Γραμματείας</vt:lpstr>
      <vt:lpstr>Large image</vt:lpstr>
      <vt:lpstr>ΑΘΛΗΤΙΚΕΣ Ακολούθως   περιγράφονται ανά  στάδιο  οι διαδικασίες κατά:   </vt:lpstr>
      <vt:lpstr> 1. ΠΡΟΣΕΛΕΥΣΗ ΑΘΛΗΤΩΝ </vt:lpstr>
      <vt:lpstr> 1. ΠΡΟΣΕΛΕΥΣΗΑΘΛΗΤΩΝ </vt:lpstr>
      <vt:lpstr> 1. ΠΡΟΣΕΛΕΥΣΗ ΑΘΛΗΤΩΝ </vt:lpstr>
      <vt:lpstr> 1. ΠΡΟΣΕΛΕΥΣΗ ΑΘΛΗΤΩΝ </vt:lpstr>
      <vt:lpstr> 1. ΠΡΟΣΕΛΕΥΣΗΑΘΛΗΤΩΝ </vt:lpstr>
      <vt:lpstr> 1. ΠΡΟΣΕΛΕΥΣΗΑΘΛΗΤΩΝ </vt:lpstr>
      <vt:lpstr>   2.  ΠΡΟΕΤΟΙΜΑΣΙΑ   ΣΚΑΦΩΝ  </vt:lpstr>
      <vt:lpstr>   2.  ΠΡΟΕΤΟΙΜΑΣΙΑ   ΣΚΑΦΩΝ  </vt:lpstr>
      <vt:lpstr>   3. ΘΕΩΡΙΑ   </vt:lpstr>
      <vt:lpstr>     4.   ΠΡΟΠΟΝΗΣΗ  ΣΤΗ   ΘΑΛΑΣΣΑ  4.1  ΤΜΗΜΑΤΑ    ΑΡΧΑΡΙΩΝ      « στόχος  αποφυγή    συνωστισμού »      </vt:lpstr>
      <vt:lpstr>      4.   ΠΡΟΠΟΝΗΣΗ  ΣΤΗ   ΘΑΛΑΣΣΑ 4.2  ΠΡΟΑΓΩΝΙΣΤΙΚΑ  –  ΑΓΩΝΙΣΤΙΚΑ « στόχος  αποφυγή  συνωστισμού »       </vt:lpstr>
      <vt:lpstr>      5.   ΦΥΛΑΞΗ      ΣΚΑΦΩΝ         </vt:lpstr>
      <vt:lpstr>     6.  ΤΟΥΑΛΕΤΕΣ  ( μόνο  σε  μεγάλη  ανάγκη )  -   ΑΠΟΧΩΡΗΣΗ         </vt:lpstr>
      <vt:lpstr>     6.  ΤΟΥΑΛΕΤΕΣ  ( μόνο  σε  μεγάλη  ανάγκη )  -   ΑΠΟΧΩΡΗΣΗ         </vt:lpstr>
      <vt:lpstr>     6.  ΤΟΥΑΛΕΤΕΣ  ( μόνο  σε  μεγάλη  ανάγκη )  -   ΑΠΟΧΩΡΗΣΗ         </vt:lpstr>
      <vt:lpstr>       ΑΝΟΙΚΤΗ ΘΑΛΑΣΣΑ       </vt:lpstr>
      <vt:lpstr>    ΑΝΟΙΚΤΗ ΘΑΛΑΣΣΑ       </vt:lpstr>
      <vt:lpstr>      ΑΝΟΙΚΤΗ ΘΑΛΑΣΣΑ       </vt:lpstr>
      <vt:lpstr>      ΑΝΟΙΚΤΗ ΘΑΛΑΣΣΑ       </vt:lpstr>
      <vt:lpstr>       ΑΝΟΙΚΤΗ ΘΑΛΑΣΣΑ       </vt:lpstr>
      <vt:lpstr>    ΣΧΟΛΕΣ   ΑΝΟΙΚΤΗΣ  ΘΑΛΑΣΣΑ Σ      </vt:lpstr>
      <vt:lpstr>    ΣΧΟΛΕΣ   ΑΝΟΙΚΤΗΣ ΘΑΛΑΣΣΑΣ       </vt:lpstr>
      <vt:lpstr>    ΣΧΟΛΕΣ   ΑΝΟΙΚΤΗΣ  ΘΑΛΑΣΣΑΣ       </vt:lpstr>
      <vt:lpstr>    ΣΧΟΛΕΣ   ΑΝΟΙΚΤΗΣ  ΘΑΛΑΣΣΑΣ       </vt:lpstr>
      <vt:lpstr>ΤΟ   ΥΓΕΙΟΝΟΜΙΚΟ   ΠΡΩΤΟΚΟΛΛΟ   ΒΑΣΙΣΤΗΚΕ:</vt:lpstr>
      <vt:lpstr>    ΕΠΙΛΟΓΟΣ       </vt:lpstr>
      <vt:lpstr>    ΕΠΙΛΟΓΟΣ       </vt:lpstr>
      <vt:lpstr>Large image</vt:lpstr>
      <vt:lpstr>Ευχαριστούμε</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2020-05-11T21:08:49Z</dcterms:created>
  <dcterms:modified xsi:type="dcterms:W3CDTF">2020-06-18T12:16:20Z</dcterms:modified>
</cp:coreProperties>
</file>